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61" r:id="rId5"/>
    <p:sldId id="262" r:id="rId6"/>
    <p:sldId id="263" r:id="rId7"/>
    <p:sldId id="291" r:id="rId8"/>
    <p:sldId id="319" r:id="rId9"/>
    <p:sldId id="260" r:id="rId10"/>
    <p:sldId id="259" r:id="rId11"/>
    <p:sldId id="258" r:id="rId12"/>
    <p:sldId id="320" r:id="rId13"/>
    <p:sldId id="257" r:id="rId14"/>
    <p:sldId id="292" r:id="rId15"/>
    <p:sldId id="321" r:id="rId16"/>
    <p:sldId id="294" r:id="rId17"/>
    <p:sldId id="322" r:id="rId18"/>
    <p:sldId id="265" r:id="rId19"/>
    <p:sldId id="323" r:id="rId20"/>
    <p:sldId id="299" r:id="rId21"/>
    <p:sldId id="324" r:id="rId22"/>
    <p:sldId id="300" r:id="rId23"/>
    <p:sldId id="301" r:id="rId24"/>
    <p:sldId id="325" r:id="rId25"/>
    <p:sldId id="317" r:id="rId26"/>
    <p:sldId id="326" r:id="rId27"/>
    <p:sldId id="295" r:id="rId28"/>
    <p:sldId id="296" r:id="rId29"/>
    <p:sldId id="297" r:id="rId30"/>
    <p:sldId id="302" r:id="rId31"/>
    <p:sldId id="303" r:id="rId32"/>
    <p:sldId id="304" r:id="rId33"/>
    <p:sldId id="305" r:id="rId34"/>
    <p:sldId id="306" r:id="rId35"/>
    <p:sldId id="307" r:id="rId36"/>
    <p:sldId id="288" r:id="rId37"/>
    <p:sldId id="327" r:id="rId38"/>
    <p:sldId id="308" r:id="rId39"/>
    <p:sldId id="309" r:id="rId40"/>
    <p:sldId id="310" r:id="rId41"/>
    <p:sldId id="328" r:id="rId42"/>
    <p:sldId id="312" r:id="rId43"/>
    <p:sldId id="313" r:id="rId44"/>
    <p:sldId id="289" r:id="rId45"/>
    <p:sldId id="329" r:id="rId46"/>
    <p:sldId id="315" r:id="rId47"/>
    <p:sldId id="290" r:id="rId48"/>
    <p:sldId id="276" r:id="rId49"/>
    <p:sldId id="316" r:id="rId50"/>
    <p:sldId id="318" r:id="rId51"/>
    <p:sldId id="330" r:id="rId52"/>
    <p:sldId id="280" r:id="rId53"/>
  </p:sldIdLst>
  <p:sldSz cx="12192000" cy="6858000"/>
  <p:notesSz cx="7102475"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646A"/>
    <a:srgbClr val="BB6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C739DC-5845-4ABF-A4CA-C93236E4BE24}" v="1" dt="2024-11-22T15:24:04.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76353" autoAdjust="0"/>
  </p:normalViewPr>
  <p:slideViewPr>
    <p:cSldViewPr snapToGrid="0">
      <p:cViewPr varScale="1">
        <p:scale>
          <a:sx n="66" d="100"/>
          <a:sy n="66" d="100"/>
        </p:scale>
        <p:origin x="8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902F4-3AEC-4FAF-8022-2854BDA110AF}" type="doc">
      <dgm:prSet loTypeId="urn:microsoft.com/office/officeart/2005/8/layout/process4" loCatId="process" qsTypeId="urn:microsoft.com/office/officeart/2005/8/quickstyle/simple3" qsCatId="simple" csTypeId="urn:microsoft.com/office/officeart/2005/8/colors/colorful1" csCatId="colorful" phldr="1"/>
      <dgm:spPr/>
      <dgm:t>
        <a:bodyPr/>
        <a:lstStyle/>
        <a:p>
          <a:endParaRPr lang="de-DE"/>
        </a:p>
      </dgm:t>
    </dgm:pt>
    <dgm:pt modelId="{9F7E31A4-65B6-4D99-898F-42BCA6625C75}">
      <dgm:prSet phldrT="[Text]"/>
      <dgm:spPr/>
      <dgm:t>
        <a:bodyPr/>
        <a:lstStyle/>
        <a:p>
          <a:r>
            <a:rPr lang="de-DE" dirty="0"/>
            <a:t>Verfolgung (Verfolgungshandlung durch einen Verfolgungsakteur)</a:t>
          </a:r>
        </a:p>
      </dgm:t>
    </dgm:pt>
    <dgm:pt modelId="{9ACC4E05-D6AC-4641-9470-28DA090CC6C3}" type="parTrans" cxnId="{00560F69-63CB-441A-BEBA-893FD0DC81A6}">
      <dgm:prSet/>
      <dgm:spPr/>
      <dgm:t>
        <a:bodyPr/>
        <a:lstStyle/>
        <a:p>
          <a:endParaRPr lang="de-DE"/>
        </a:p>
      </dgm:t>
    </dgm:pt>
    <dgm:pt modelId="{A2B72C8E-4517-4F2A-87C6-131AD777E8B4}" type="sibTrans" cxnId="{00560F69-63CB-441A-BEBA-893FD0DC81A6}">
      <dgm:prSet/>
      <dgm:spPr/>
      <dgm:t>
        <a:bodyPr/>
        <a:lstStyle/>
        <a:p>
          <a:endParaRPr lang="de-DE"/>
        </a:p>
      </dgm:t>
    </dgm:pt>
    <dgm:pt modelId="{8AAEC307-DAE8-46B7-8E29-0EA91E182089}">
      <dgm:prSet phldrT="[Text]"/>
      <dgm:spPr/>
      <dgm:t>
        <a:bodyPr/>
        <a:lstStyle/>
        <a:p>
          <a:r>
            <a:rPr lang="de-DE" dirty="0"/>
            <a:t>„Begründete Furcht“ = Verfolgungsprognose</a:t>
          </a:r>
        </a:p>
      </dgm:t>
    </dgm:pt>
    <dgm:pt modelId="{46A666B4-80A4-41C9-999D-1D5193890985}" type="parTrans" cxnId="{7443B423-8982-4F50-B904-EC7A107DB498}">
      <dgm:prSet/>
      <dgm:spPr/>
      <dgm:t>
        <a:bodyPr/>
        <a:lstStyle/>
        <a:p>
          <a:endParaRPr lang="de-DE"/>
        </a:p>
      </dgm:t>
    </dgm:pt>
    <dgm:pt modelId="{6E5E95A4-C87B-45E1-8667-45F90329AA6A}" type="sibTrans" cxnId="{7443B423-8982-4F50-B904-EC7A107DB498}">
      <dgm:prSet/>
      <dgm:spPr/>
      <dgm:t>
        <a:bodyPr/>
        <a:lstStyle/>
        <a:p>
          <a:endParaRPr lang="de-DE"/>
        </a:p>
      </dgm:t>
    </dgm:pt>
    <dgm:pt modelId="{C623E4B1-0EA8-4D65-A11D-A442F62F0953}">
      <dgm:prSet phldrT="[Text]"/>
      <dgm:spPr/>
      <dgm:t>
        <a:bodyPr/>
        <a:lstStyle/>
        <a:p>
          <a:r>
            <a:rPr lang="de-DE" dirty="0"/>
            <a:t>Verknüpfung der Verfolgungshandlung mit dem Verfolgungsgrund</a:t>
          </a:r>
        </a:p>
      </dgm:t>
    </dgm:pt>
    <dgm:pt modelId="{ED3ACF2F-6C1D-416F-AF1B-959911ACFF1E}" type="parTrans" cxnId="{6A7F5849-B089-4731-BB19-B77FF91A7925}">
      <dgm:prSet/>
      <dgm:spPr/>
      <dgm:t>
        <a:bodyPr/>
        <a:lstStyle/>
        <a:p>
          <a:endParaRPr lang="de-DE"/>
        </a:p>
      </dgm:t>
    </dgm:pt>
    <dgm:pt modelId="{D9E3182B-C6B8-4AE9-8900-6C95E7EE74C5}" type="sibTrans" cxnId="{6A7F5849-B089-4731-BB19-B77FF91A7925}">
      <dgm:prSet/>
      <dgm:spPr/>
      <dgm:t>
        <a:bodyPr/>
        <a:lstStyle/>
        <a:p>
          <a:endParaRPr lang="de-DE"/>
        </a:p>
      </dgm:t>
    </dgm:pt>
    <dgm:pt modelId="{976D184E-12A9-4CD6-A1D4-C4F27F28B008}">
      <dgm:prSet phldrT="[Text]"/>
      <dgm:spPr/>
      <dgm:t>
        <a:bodyPr/>
        <a:lstStyle/>
        <a:p>
          <a:r>
            <a:rPr lang="de-DE" dirty="0"/>
            <a:t>Fehlender effektiver Schutz im Herkunftsstaat</a:t>
          </a:r>
        </a:p>
      </dgm:t>
    </dgm:pt>
    <dgm:pt modelId="{EDA31068-B208-4C23-AB9B-CE2381715490}" type="parTrans" cxnId="{1E830C04-5E54-4D4C-AE5D-706EC7DF84DC}">
      <dgm:prSet/>
      <dgm:spPr/>
      <dgm:t>
        <a:bodyPr/>
        <a:lstStyle/>
        <a:p>
          <a:endParaRPr lang="de-DE"/>
        </a:p>
      </dgm:t>
    </dgm:pt>
    <dgm:pt modelId="{461FC534-1DF7-488A-8F91-074381FB8BD3}" type="sibTrans" cxnId="{1E830C04-5E54-4D4C-AE5D-706EC7DF84DC}">
      <dgm:prSet/>
      <dgm:spPr/>
      <dgm:t>
        <a:bodyPr/>
        <a:lstStyle/>
        <a:p>
          <a:endParaRPr lang="de-DE"/>
        </a:p>
      </dgm:t>
    </dgm:pt>
    <dgm:pt modelId="{AA90369D-6838-4C01-AC52-16FD3B200404}">
      <dgm:prSet phldrT="[Text]"/>
      <dgm:spPr/>
      <dgm:t>
        <a:bodyPr/>
        <a:lstStyle/>
        <a:p>
          <a:r>
            <a:rPr lang="de-DE" dirty="0"/>
            <a:t>Keine Ausschluss- oder Beendigungsgründe</a:t>
          </a:r>
        </a:p>
      </dgm:t>
    </dgm:pt>
    <dgm:pt modelId="{9A01D257-94B4-4C66-B743-9F4856DB3A2E}" type="parTrans" cxnId="{FEB90146-F050-495D-987D-3E58E8458B06}">
      <dgm:prSet/>
      <dgm:spPr/>
      <dgm:t>
        <a:bodyPr/>
        <a:lstStyle/>
        <a:p>
          <a:endParaRPr lang="de-DE"/>
        </a:p>
      </dgm:t>
    </dgm:pt>
    <dgm:pt modelId="{9D9CA9CF-F4CD-4764-A05D-7B4CA7EAFDEC}" type="sibTrans" cxnId="{FEB90146-F050-495D-987D-3E58E8458B06}">
      <dgm:prSet/>
      <dgm:spPr/>
      <dgm:t>
        <a:bodyPr/>
        <a:lstStyle/>
        <a:p>
          <a:endParaRPr lang="de-DE"/>
        </a:p>
      </dgm:t>
    </dgm:pt>
    <dgm:pt modelId="{41B04937-908E-43DA-8A5C-ED7ABBA51374}" type="pres">
      <dgm:prSet presAssocID="{E7E902F4-3AEC-4FAF-8022-2854BDA110AF}" presName="Name0" presStyleCnt="0">
        <dgm:presLayoutVars>
          <dgm:dir/>
          <dgm:animLvl val="lvl"/>
          <dgm:resizeHandles val="exact"/>
        </dgm:presLayoutVars>
      </dgm:prSet>
      <dgm:spPr/>
    </dgm:pt>
    <dgm:pt modelId="{AE8F8D31-28A4-484B-A881-647D9CB64431}" type="pres">
      <dgm:prSet presAssocID="{AA90369D-6838-4C01-AC52-16FD3B200404}" presName="boxAndChildren" presStyleCnt="0"/>
      <dgm:spPr/>
    </dgm:pt>
    <dgm:pt modelId="{C57877BD-E14C-44CA-AEC6-38838F00D1E3}" type="pres">
      <dgm:prSet presAssocID="{AA90369D-6838-4C01-AC52-16FD3B200404}" presName="parentTextBox" presStyleLbl="node1" presStyleIdx="0" presStyleCnt="5"/>
      <dgm:spPr/>
    </dgm:pt>
    <dgm:pt modelId="{FEE292C1-2C00-47F0-944B-EACAD3709EF9}" type="pres">
      <dgm:prSet presAssocID="{461FC534-1DF7-488A-8F91-074381FB8BD3}" presName="sp" presStyleCnt="0"/>
      <dgm:spPr/>
    </dgm:pt>
    <dgm:pt modelId="{CDCC3CDD-B6B9-4F7D-8C8D-2C1FB60B332A}" type="pres">
      <dgm:prSet presAssocID="{976D184E-12A9-4CD6-A1D4-C4F27F28B008}" presName="arrowAndChildren" presStyleCnt="0"/>
      <dgm:spPr/>
    </dgm:pt>
    <dgm:pt modelId="{026C32A5-1D7D-4074-9B80-03089D0B070E}" type="pres">
      <dgm:prSet presAssocID="{976D184E-12A9-4CD6-A1D4-C4F27F28B008}" presName="parentTextArrow" presStyleLbl="node1" presStyleIdx="1" presStyleCnt="5"/>
      <dgm:spPr/>
    </dgm:pt>
    <dgm:pt modelId="{8B0FFDAA-3D91-4EC3-A3D2-937910E3C964}" type="pres">
      <dgm:prSet presAssocID="{D9E3182B-C6B8-4AE9-8900-6C95E7EE74C5}" presName="sp" presStyleCnt="0"/>
      <dgm:spPr/>
    </dgm:pt>
    <dgm:pt modelId="{0AD9ADCF-ADC5-4571-9187-36C1D876FFDE}" type="pres">
      <dgm:prSet presAssocID="{C623E4B1-0EA8-4D65-A11D-A442F62F0953}" presName="arrowAndChildren" presStyleCnt="0"/>
      <dgm:spPr/>
    </dgm:pt>
    <dgm:pt modelId="{0C36EFC0-827E-4114-BDB8-376B57A59209}" type="pres">
      <dgm:prSet presAssocID="{C623E4B1-0EA8-4D65-A11D-A442F62F0953}" presName="parentTextArrow" presStyleLbl="node1" presStyleIdx="2" presStyleCnt="5"/>
      <dgm:spPr/>
    </dgm:pt>
    <dgm:pt modelId="{CBE016CB-4A60-4014-A80B-37A38F147865}" type="pres">
      <dgm:prSet presAssocID="{6E5E95A4-C87B-45E1-8667-45F90329AA6A}" presName="sp" presStyleCnt="0"/>
      <dgm:spPr/>
    </dgm:pt>
    <dgm:pt modelId="{427D4822-393D-40DE-B34E-D67F4854FD06}" type="pres">
      <dgm:prSet presAssocID="{8AAEC307-DAE8-46B7-8E29-0EA91E182089}" presName="arrowAndChildren" presStyleCnt="0"/>
      <dgm:spPr/>
    </dgm:pt>
    <dgm:pt modelId="{BF7F6C6D-7FBD-43DD-BB1D-693272E9508F}" type="pres">
      <dgm:prSet presAssocID="{8AAEC307-DAE8-46B7-8E29-0EA91E182089}" presName="parentTextArrow" presStyleLbl="node1" presStyleIdx="3" presStyleCnt="5"/>
      <dgm:spPr/>
    </dgm:pt>
    <dgm:pt modelId="{B0B58061-B07B-44B6-9166-7A7E898B53A5}" type="pres">
      <dgm:prSet presAssocID="{A2B72C8E-4517-4F2A-87C6-131AD777E8B4}" presName="sp" presStyleCnt="0"/>
      <dgm:spPr/>
    </dgm:pt>
    <dgm:pt modelId="{372AA56C-F9A9-4854-8386-566D4A861535}" type="pres">
      <dgm:prSet presAssocID="{9F7E31A4-65B6-4D99-898F-42BCA6625C75}" presName="arrowAndChildren" presStyleCnt="0"/>
      <dgm:spPr/>
    </dgm:pt>
    <dgm:pt modelId="{9D54A3CD-7818-481C-A609-BC2F12D0633A}" type="pres">
      <dgm:prSet presAssocID="{9F7E31A4-65B6-4D99-898F-42BCA6625C75}" presName="parentTextArrow" presStyleLbl="node1" presStyleIdx="4" presStyleCnt="5"/>
      <dgm:spPr/>
    </dgm:pt>
  </dgm:ptLst>
  <dgm:cxnLst>
    <dgm:cxn modelId="{1E830C04-5E54-4D4C-AE5D-706EC7DF84DC}" srcId="{E7E902F4-3AEC-4FAF-8022-2854BDA110AF}" destId="{976D184E-12A9-4CD6-A1D4-C4F27F28B008}" srcOrd="3" destOrd="0" parTransId="{EDA31068-B208-4C23-AB9B-CE2381715490}" sibTransId="{461FC534-1DF7-488A-8F91-074381FB8BD3}"/>
    <dgm:cxn modelId="{8B312F12-FE8F-4D04-8380-1AF3CF365DD1}" type="presOf" srcId="{AA90369D-6838-4C01-AC52-16FD3B200404}" destId="{C57877BD-E14C-44CA-AEC6-38838F00D1E3}" srcOrd="0" destOrd="0" presId="urn:microsoft.com/office/officeart/2005/8/layout/process4"/>
    <dgm:cxn modelId="{7443B423-8982-4F50-B904-EC7A107DB498}" srcId="{E7E902F4-3AEC-4FAF-8022-2854BDA110AF}" destId="{8AAEC307-DAE8-46B7-8E29-0EA91E182089}" srcOrd="1" destOrd="0" parTransId="{46A666B4-80A4-41C9-999D-1D5193890985}" sibTransId="{6E5E95A4-C87B-45E1-8667-45F90329AA6A}"/>
    <dgm:cxn modelId="{FEB90146-F050-495D-987D-3E58E8458B06}" srcId="{E7E902F4-3AEC-4FAF-8022-2854BDA110AF}" destId="{AA90369D-6838-4C01-AC52-16FD3B200404}" srcOrd="4" destOrd="0" parTransId="{9A01D257-94B4-4C66-B743-9F4856DB3A2E}" sibTransId="{9D9CA9CF-F4CD-4764-A05D-7B4CA7EAFDEC}"/>
    <dgm:cxn modelId="{9AD75567-3DCC-4D84-8AAE-80BD9B874A57}" type="presOf" srcId="{976D184E-12A9-4CD6-A1D4-C4F27F28B008}" destId="{026C32A5-1D7D-4074-9B80-03089D0B070E}" srcOrd="0" destOrd="0" presId="urn:microsoft.com/office/officeart/2005/8/layout/process4"/>
    <dgm:cxn modelId="{00560F69-63CB-441A-BEBA-893FD0DC81A6}" srcId="{E7E902F4-3AEC-4FAF-8022-2854BDA110AF}" destId="{9F7E31A4-65B6-4D99-898F-42BCA6625C75}" srcOrd="0" destOrd="0" parTransId="{9ACC4E05-D6AC-4641-9470-28DA090CC6C3}" sibTransId="{A2B72C8E-4517-4F2A-87C6-131AD777E8B4}"/>
    <dgm:cxn modelId="{6A7F5849-B089-4731-BB19-B77FF91A7925}" srcId="{E7E902F4-3AEC-4FAF-8022-2854BDA110AF}" destId="{C623E4B1-0EA8-4D65-A11D-A442F62F0953}" srcOrd="2" destOrd="0" parTransId="{ED3ACF2F-6C1D-416F-AF1B-959911ACFF1E}" sibTransId="{D9E3182B-C6B8-4AE9-8900-6C95E7EE74C5}"/>
    <dgm:cxn modelId="{81B34475-AA7C-4AB1-9B16-583F9843713A}" type="presOf" srcId="{9F7E31A4-65B6-4D99-898F-42BCA6625C75}" destId="{9D54A3CD-7818-481C-A609-BC2F12D0633A}" srcOrd="0" destOrd="0" presId="urn:microsoft.com/office/officeart/2005/8/layout/process4"/>
    <dgm:cxn modelId="{EB15E78B-CBCE-4377-8C06-AB37A65D03B3}" type="presOf" srcId="{C623E4B1-0EA8-4D65-A11D-A442F62F0953}" destId="{0C36EFC0-827E-4114-BDB8-376B57A59209}" srcOrd="0" destOrd="0" presId="urn:microsoft.com/office/officeart/2005/8/layout/process4"/>
    <dgm:cxn modelId="{671F00C6-4AD7-4B82-ADE1-F3D235FB39EB}" type="presOf" srcId="{E7E902F4-3AEC-4FAF-8022-2854BDA110AF}" destId="{41B04937-908E-43DA-8A5C-ED7ABBA51374}" srcOrd="0" destOrd="0" presId="urn:microsoft.com/office/officeart/2005/8/layout/process4"/>
    <dgm:cxn modelId="{0E93D4EC-20E0-494E-9D13-78A37CC47637}" type="presOf" srcId="{8AAEC307-DAE8-46B7-8E29-0EA91E182089}" destId="{BF7F6C6D-7FBD-43DD-BB1D-693272E9508F}" srcOrd="0" destOrd="0" presId="urn:microsoft.com/office/officeart/2005/8/layout/process4"/>
    <dgm:cxn modelId="{F5D157F5-040A-4DCE-A67B-32095EFEFF22}" type="presParOf" srcId="{41B04937-908E-43DA-8A5C-ED7ABBA51374}" destId="{AE8F8D31-28A4-484B-A881-647D9CB64431}" srcOrd="0" destOrd="0" presId="urn:microsoft.com/office/officeart/2005/8/layout/process4"/>
    <dgm:cxn modelId="{1C88B698-C049-46B8-A039-39C24AEB4492}" type="presParOf" srcId="{AE8F8D31-28A4-484B-A881-647D9CB64431}" destId="{C57877BD-E14C-44CA-AEC6-38838F00D1E3}" srcOrd="0" destOrd="0" presId="urn:microsoft.com/office/officeart/2005/8/layout/process4"/>
    <dgm:cxn modelId="{89902284-6B8D-4DC7-B879-CF058476A31D}" type="presParOf" srcId="{41B04937-908E-43DA-8A5C-ED7ABBA51374}" destId="{FEE292C1-2C00-47F0-944B-EACAD3709EF9}" srcOrd="1" destOrd="0" presId="urn:microsoft.com/office/officeart/2005/8/layout/process4"/>
    <dgm:cxn modelId="{0BB23CEF-B81B-4BD5-B04A-E3AD866EFBDC}" type="presParOf" srcId="{41B04937-908E-43DA-8A5C-ED7ABBA51374}" destId="{CDCC3CDD-B6B9-4F7D-8C8D-2C1FB60B332A}" srcOrd="2" destOrd="0" presId="urn:microsoft.com/office/officeart/2005/8/layout/process4"/>
    <dgm:cxn modelId="{1C089E91-785D-4F6B-8BDA-A6BEF0E6BA77}" type="presParOf" srcId="{CDCC3CDD-B6B9-4F7D-8C8D-2C1FB60B332A}" destId="{026C32A5-1D7D-4074-9B80-03089D0B070E}" srcOrd="0" destOrd="0" presId="urn:microsoft.com/office/officeart/2005/8/layout/process4"/>
    <dgm:cxn modelId="{6D42E91A-16B4-4796-9909-4E49E0E6C9A3}" type="presParOf" srcId="{41B04937-908E-43DA-8A5C-ED7ABBA51374}" destId="{8B0FFDAA-3D91-4EC3-A3D2-937910E3C964}" srcOrd="3" destOrd="0" presId="urn:microsoft.com/office/officeart/2005/8/layout/process4"/>
    <dgm:cxn modelId="{3CFA8A14-6940-4487-87F2-05DCBB4EF15C}" type="presParOf" srcId="{41B04937-908E-43DA-8A5C-ED7ABBA51374}" destId="{0AD9ADCF-ADC5-4571-9187-36C1D876FFDE}" srcOrd="4" destOrd="0" presId="urn:microsoft.com/office/officeart/2005/8/layout/process4"/>
    <dgm:cxn modelId="{DF12F7A9-95EE-4851-9B1E-E4F94DC7D16F}" type="presParOf" srcId="{0AD9ADCF-ADC5-4571-9187-36C1D876FFDE}" destId="{0C36EFC0-827E-4114-BDB8-376B57A59209}" srcOrd="0" destOrd="0" presId="urn:microsoft.com/office/officeart/2005/8/layout/process4"/>
    <dgm:cxn modelId="{D9AF890C-931D-4EA9-81E7-D1C66734CCC6}" type="presParOf" srcId="{41B04937-908E-43DA-8A5C-ED7ABBA51374}" destId="{CBE016CB-4A60-4014-A80B-37A38F147865}" srcOrd="5" destOrd="0" presId="urn:microsoft.com/office/officeart/2005/8/layout/process4"/>
    <dgm:cxn modelId="{08DB06CE-5C99-487C-92FE-C0C560445277}" type="presParOf" srcId="{41B04937-908E-43DA-8A5C-ED7ABBA51374}" destId="{427D4822-393D-40DE-B34E-D67F4854FD06}" srcOrd="6" destOrd="0" presId="urn:microsoft.com/office/officeart/2005/8/layout/process4"/>
    <dgm:cxn modelId="{6BB95B9A-4F12-47F7-BF40-4712C7397F12}" type="presParOf" srcId="{427D4822-393D-40DE-B34E-D67F4854FD06}" destId="{BF7F6C6D-7FBD-43DD-BB1D-693272E9508F}" srcOrd="0" destOrd="0" presId="urn:microsoft.com/office/officeart/2005/8/layout/process4"/>
    <dgm:cxn modelId="{AF82B907-7195-4169-9C74-F52FBBC5B086}" type="presParOf" srcId="{41B04937-908E-43DA-8A5C-ED7ABBA51374}" destId="{B0B58061-B07B-44B6-9166-7A7E898B53A5}" srcOrd="7" destOrd="0" presId="urn:microsoft.com/office/officeart/2005/8/layout/process4"/>
    <dgm:cxn modelId="{7EDC7830-F6A6-447B-9BAE-0BAFE585B407}" type="presParOf" srcId="{41B04937-908E-43DA-8A5C-ED7ABBA51374}" destId="{372AA56C-F9A9-4854-8386-566D4A861535}" srcOrd="8" destOrd="0" presId="urn:microsoft.com/office/officeart/2005/8/layout/process4"/>
    <dgm:cxn modelId="{E987DD99-A10E-4BD5-838E-213D6BAE5A35}" type="presParOf" srcId="{372AA56C-F9A9-4854-8386-566D4A861535}" destId="{9D54A3CD-7818-481C-A609-BC2F12D0633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B8740-9DBE-4EF6-85C4-8C168210F400}" type="doc">
      <dgm:prSet loTypeId="urn:microsoft.com/office/officeart/2005/8/layout/chevron1" loCatId="process" qsTypeId="urn:microsoft.com/office/officeart/2005/8/quickstyle/simple3" qsCatId="simple" csTypeId="urn:microsoft.com/office/officeart/2005/8/colors/colorful3" csCatId="colorful" phldr="1"/>
      <dgm:spPr/>
    </dgm:pt>
    <dgm:pt modelId="{FE2B096C-17D6-44E8-BCEF-618DB8F988F6}">
      <dgm:prSet phldrT="[Text]"/>
      <dgm:spPr/>
      <dgm:t>
        <a:bodyPr/>
        <a:lstStyle/>
        <a:p>
          <a:r>
            <a:rPr lang="de-DE" b="1" dirty="0"/>
            <a:t>Verfolgung im Heimatland in asylerheblicher Weise</a:t>
          </a:r>
        </a:p>
      </dgm:t>
    </dgm:pt>
    <dgm:pt modelId="{3CE49170-0647-4C94-842E-F7D03E9B42BF}" type="parTrans" cxnId="{E32BEB80-F539-40E8-A6A9-0F676D078791}">
      <dgm:prSet/>
      <dgm:spPr/>
      <dgm:t>
        <a:bodyPr/>
        <a:lstStyle/>
        <a:p>
          <a:endParaRPr lang="de-DE"/>
        </a:p>
      </dgm:t>
    </dgm:pt>
    <dgm:pt modelId="{9184B0D5-DBBE-4452-9C92-98FA1BEB5AA4}" type="sibTrans" cxnId="{E32BEB80-F539-40E8-A6A9-0F676D078791}">
      <dgm:prSet/>
      <dgm:spPr/>
      <dgm:t>
        <a:bodyPr/>
        <a:lstStyle/>
        <a:p>
          <a:endParaRPr lang="de-DE"/>
        </a:p>
      </dgm:t>
    </dgm:pt>
    <dgm:pt modelId="{725E7A4D-0061-454D-88F5-C111FFD41B4E}">
      <dgm:prSet phldrT="[Text]"/>
      <dgm:spPr/>
      <dgm:t>
        <a:bodyPr/>
        <a:lstStyle/>
        <a:p>
          <a:r>
            <a:rPr lang="de-DE" b="1" dirty="0"/>
            <a:t>Durch staatliche Stellen</a:t>
          </a:r>
        </a:p>
      </dgm:t>
    </dgm:pt>
    <dgm:pt modelId="{89D04AE4-1D2B-4CB2-A59C-550D34A96D2E}" type="parTrans" cxnId="{98F2EADF-DACE-49BD-955E-BF9C2BE257BB}">
      <dgm:prSet/>
      <dgm:spPr/>
      <dgm:t>
        <a:bodyPr/>
        <a:lstStyle/>
        <a:p>
          <a:endParaRPr lang="de-DE"/>
        </a:p>
      </dgm:t>
    </dgm:pt>
    <dgm:pt modelId="{1F81B7BB-B4A6-4D43-B01E-D8CC746CA3C3}" type="sibTrans" cxnId="{98F2EADF-DACE-49BD-955E-BF9C2BE257BB}">
      <dgm:prSet/>
      <dgm:spPr/>
      <dgm:t>
        <a:bodyPr/>
        <a:lstStyle/>
        <a:p>
          <a:endParaRPr lang="de-DE"/>
        </a:p>
      </dgm:t>
    </dgm:pt>
    <dgm:pt modelId="{649A516E-1EB8-4DA8-ADCA-0F5AD7A7AF84}">
      <dgm:prSet phldrT="[Text]"/>
      <dgm:spPr/>
      <dgm:t>
        <a:bodyPr/>
        <a:lstStyle/>
        <a:p>
          <a:r>
            <a:rPr lang="de-DE" b="1" dirty="0"/>
            <a:t>Deswegen Flucht nach Deutschland</a:t>
          </a:r>
        </a:p>
      </dgm:t>
    </dgm:pt>
    <dgm:pt modelId="{0B8B2432-A5F2-4522-BCCD-C82A163EEC93}" type="parTrans" cxnId="{0A643898-2E18-4AC1-816D-4061989D46E7}">
      <dgm:prSet/>
      <dgm:spPr/>
      <dgm:t>
        <a:bodyPr/>
        <a:lstStyle/>
        <a:p>
          <a:endParaRPr lang="de-DE"/>
        </a:p>
      </dgm:t>
    </dgm:pt>
    <dgm:pt modelId="{23056364-E9AC-48DB-80D5-BAEB028E7CE9}" type="sibTrans" cxnId="{0A643898-2E18-4AC1-816D-4061989D46E7}">
      <dgm:prSet/>
      <dgm:spPr/>
      <dgm:t>
        <a:bodyPr/>
        <a:lstStyle/>
        <a:p>
          <a:endParaRPr lang="de-DE"/>
        </a:p>
      </dgm:t>
    </dgm:pt>
    <dgm:pt modelId="{A8C361EC-E189-42D4-A856-5034E99DC622}" type="pres">
      <dgm:prSet presAssocID="{C04B8740-9DBE-4EF6-85C4-8C168210F400}" presName="Name0" presStyleCnt="0">
        <dgm:presLayoutVars>
          <dgm:dir/>
          <dgm:animLvl val="lvl"/>
          <dgm:resizeHandles val="exact"/>
        </dgm:presLayoutVars>
      </dgm:prSet>
      <dgm:spPr/>
    </dgm:pt>
    <dgm:pt modelId="{CEBDCAD5-E451-470B-AD54-A5E1AA3B35B8}" type="pres">
      <dgm:prSet presAssocID="{FE2B096C-17D6-44E8-BCEF-618DB8F988F6}" presName="parTxOnly" presStyleLbl="node1" presStyleIdx="0" presStyleCnt="3">
        <dgm:presLayoutVars>
          <dgm:chMax val="0"/>
          <dgm:chPref val="0"/>
          <dgm:bulletEnabled val="1"/>
        </dgm:presLayoutVars>
      </dgm:prSet>
      <dgm:spPr/>
    </dgm:pt>
    <dgm:pt modelId="{0C12EDDF-5FEE-45F7-B835-918CCA1A6762}" type="pres">
      <dgm:prSet presAssocID="{9184B0D5-DBBE-4452-9C92-98FA1BEB5AA4}" presName="parTxOnlySpace" presStyleCnt="0"/>
      <dgm:spPr/>
    </dgm:pt>
    <dgm:pt modelId="{23A991CA-6A22-4851-A5CA-F38EBC372D73}" type="pres">
      <dgm:prSet presAssocID="{725E7A4D-0061-454D-88F5-C111FFD41B4E}" presName="parTxOnly" presStyleLbl="node1" presStyleIdx="1" presStyleCnt="3">
        <dgm:presLayoutVars>
          <dgm:chMax val="0"/>
          <dgm:chPref val="0"/>
          <dgm:bulletEnabled val="1"/>
        </dgm:presLayoutVars>
      </dgm:prSet>
      <dgm:spPr/>
    </dgm:pt>
    <dgm:pt modelId="{405E98FF-8736-48DB-88AB-4621F8AEDE47}" type="pres">
      <dgm:prSet presAssocID="{1F81B7BB-B4A6-4D43-B01E-D8CC746CA3C3}" presName="parTxOnlySpace" presStyleCnt="0"/>
      <dgm:spPr/>
    </dgm:pt>
    <dgm:pt modelId="{EEF36E43-859A-4BB6-86C1-5AF2D00A8D46}" type="pres">
      <dgm:prSet presAssocID="{649A516E-1EB8-4DA8-ADCA-0F5AD7A7AF84}" presName="parTxOnly" presStyleLbl="node1" presStyleIdx="2" presStyleCnt="3">
        <dgm:presLayoutVars>
          <dgm:chMax val="0"/>
          <dgm:chPref val="0"/>
          <dgm:bulletEnabled val="1"/>
        </dgm:presLayoutVars>
      </dgm:prSet>
      <dgm:spPr/>
    </dgm:pt>
  </dgm:ptLst>
  <dgm:cxnLst>
    <dgm:cxn modelId="{F6F45F48-0F7D-44D9-9665-88827B7D2772}" type="presOf" srcId="{649A516E-1EB8-4DA8-ADCA-0F5AD7A7AF84}" destId="{EEF36E43-859A-4BB6-86C1-5AF2D00A8D46}" srcOrd="0" destOrd="0" presId="urn:microsoft.com/office/officeart/2005/8/layout/chevron1"/>
    <dgm:cxn modelId="{E32BEB80-F539-40E8-A6A9-0F676D078791}" srcId="{C04B8740-9DBE-4EF6-85C4-8C168210F400}" destId="{FE2B096C-17D6-44E8-BCEF-618DB8F988F6}" srcOrd="0" destOrd="0" parTransId="{3CE49170-0647-4C94-842E-F7D03E9B42BF}" sibTransId="{9184B0D5-DBBE-4452-9C92-98FA1BEB5AA4}"/>
    <dgm:cxn modelId="{0A643898-2E18-4AC1-816D-4061989D46E7}" srcId="{C04B8740-9DBE-4EF6-85C4-8C168210F400}" destId="{649A516E-1EB8-4DA8-ADCA-0F5AD7A7AF84}" srcOrd="2" destOrd="0" parTransId="{0B8B2432-A5F2-4522-BCCD-C82A163EEC93}" sibTransId="{23056364-E9AC-48DB-80D5-BAEB028E7CE9}"/>
    <dgm:cxn modelId="{07EB66AE-D91B-476E-A019-B3B21B7EC0AE}" type="presOf" srcId="{FE2B096C-17D6-44E8-BCEF-618DB8F988F6}" destId="{CEBDCAD5-E451-470B-AD54-A5E1AA3B35B8}" srcOrd="0" destOrd="0" presId="urn:microsoft.com/office/officeart/2005/8/layout/chevron1"/>
    <dgm:cxn modelId="{6ED287D9-62A7-4B43-82FC-7FD8F6CAE442}" type="presOf" srcId="{C04B8740-9DBE-4EF6-85C4-8C168210F400}" destId="{A8C361EC-E189-42D4-A856-5034E99DC622}" srcOrd="0" destOrd="0" presId="urn:microsoft.com/office/officeart/2005/8/layout/chevron1"/>
    <dgm:cxn modelId="{98F2EADF-DACE-49BD-955E-BF9C2BE257BB}" srcId="{C04B8740-9DBE-4EF6-85C4-8C168210F400}" destId="{725E7A4D-0061-454D-88F5-C111FFD41B4E}" srcOrd="1" destOrd="0" parTransId="{89D04AE4-1D2B-4CB2-A59C-550D34A96D2E}" sibTransId="{1F81B7BB-B4A6-4D43-B01E-D8CC746CA3C3}"/>
    <dgm:cxn modelId="{8EDD59EB-18CF-4D7A-A5EC-8D63D6D1EC83}" type="presOf" srcId="{725E7A4D-0061-454D-88F5-C111FFD41B4E}" destId="{23A991CA-6A22-4851-A5CA-F38EBC372D73}" srcOrd="0" destOrd="0" presId="urn:microsoft.com/office/officeart/2005/8/layout/chevron1"/>
    <dgm:cxn modelId="{C1707867-A1CF-45B1-96EA-636FEC1CEE22}" type="presParOf" srcId="{A8C361EC-E189-42D4-A856-5034E99DC622}" destId="{CEBDCAD5-E451-470B-AD54-A5E1AA3B35B8}" srcOrd="0" destOrd="0" presId="urn:microsoft.com/office/officeart/2005/8/layout/chevron1"/>
    <dgm:cxn modelId="{E4C6A51E-2A4B-46F0-B680-E6A95CC929C4}" type="presParOf" srcId="{A8C361EC-E189-42D4-A856-5034E99DC622}" destId="{0C12EDDF-5FEE-45F7-B835-918CCA1A6762}" srcOrd="1" destOrd="0" presId="urn:microsoft.com/office/officeart/2005/8/layout/chevron1"/>
    <dgm:cxn modelId="{8546645D-3C2E-43C0-B477-0BEF1E8CC119}" type="presParOf" srcId="{A8C361EC-E189-42D4-A856-5034E99DC622}" destId="{23A991CA-6A22-4851-A5CA-F38EBC372D73}" srcOrd="2" destOrd="0" presId="urn:microsoft.com/office/officeart/2005/8/layout/chevron1"/>
    <dgm:cxn modelId="{D5ECA53B-5036-400E-AA72-1A4967CF5A12}" type="presParOf" srcId="{A8C361EC-E189-42D4-A856-5034E99DC622}" destId="{405E98FF-8736-48DB-88AB-4621F8AEDE47}" srcOrd="3" destOrd="0" presId="urn:microsoft.com/office/officeart/2005/8/layout/chevron1"/>
    <dgm:cxn modelId="{8979374C-181A-462A-B482-A417705751C8}" type="presParOf" srcId="{A8C361EC-E189-42D4-A856-5034E99DC622}" destId="{EEF36E43-859A-4BB6-86C1-5AF2D00A8D46}"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E902F4-3AEC-4FAF-8022-2854BDA110AF}" type="doc">
      <dgm:prSet loTypeId="urn:microsoft.com/office/officeart/2005/8/layout/process4" loCatId="process" qsTypeId="urn:microsoft.com/office/officeart/2005/8/quickstyle/simple3" qsCatId="simple" csTypeId="urn:microsoft.com/office/officeart/2005/8/colors/colorful1" csCatId="colorful" phldr="1"/>
      <dgm:spPr/>
      <dgm:t>
        <a:bodyPr/>
        <a:lstStyle/>
        <a:p>
          <a:endParaRPr lang="de-DE"/>
        </a:p>
      </dgm:t>
    </dgm:pt>
    <dgm:pt modelId="{9F7E31A4-65B6-4D99-898F-42BCA6625C75}">
      <dgm:prSet phldrT="[Text]" custT="1"/>
      <dgm:spPr/>
      <dgm:t>
        <a:bodyPr/>
        <a:lstStyle/>
        <a:p>
          <a:r>
            <a:rPr lang="de-DE" sz="2400" dirty="0"/>
            <a:t>Ernsthafter Schaden</a:t>
          </a:r>
        </a:p>
      </dgm:t>
    </dgm:pt>
    <dgm:pt modelId="{9ACC4E05-D6AC-4641-9470-28DA090CC6C3}" type="parTrans" cxnId="{00560F69-63CB-441A-BEBA-893FD0DC81A6}">
      <dgm:prSet/>
      <dgm:spPr/>
      <dgm:t>
        <a:bodyPr/>
        <a:lstStyle/>
        <a:p>
          <a:endParaRPr lang="de-DE"/>
        </a:p>
      </dgm:t>
    </dgm:pt>
    <dgm:pt modelId="{A2B72C8E-4517-4F2A-87C6-131AD777E8B4}" type="sibTrans" cxnId="{00560F69-63CB-441A-BEBA-893FD0DC81A6}">
      <dgm:prSet/>
      <dgm:spPr/>
      <dgm:t>
        <a:bodyPr/>
        <a:lstStyle/>
        <a:p>
          <a:endParaRPr lang="de-DE"/>
        </a:p>
      </dgm:t>
    </dgm:pt>
    <dgm:pt modelId="{8AAEC307-DAE8-46B7-8E29-0EA91E182089}">
      <dgm:prSet phldrT="[Text]" custT="1"/>
      <dgm:spPr/>
      <dgm:t>
        <a:bodyPr/>
        <a:lstStyle/>
        <a:p>
          <a:r>
            <a:rPr lang="de-DE" sz="2400" dirty="0"/>
            <a:t>Tatsächliche Gefahr:</a:t>
          </a:r>
        </a:p>
        <a:p>
          <a:r>
            <a:rPr lang="de-DE" sz="1700" dirty="0"/>
            <a:t>Todesstrafe, Folter oder </a:t>
          </a:r>
          <a:r>
            <a:rPr lang="de-DE" sz="1700" b="1" dirty="0">
              <a:solidFill>
                <a:srgbClr val="BB6041"/>
              </a:solidFill>
            </a:rPr>
            <a:t>individuelle Bedrohung i.R. bewaffneten Konflikts</a:t>
          </a:r>
        </a:p>
      </dgm:t>
    </dgm:pt>
    <dgm:pt modelId="{46A666B4-80A4-41C9-999D-1D5193890985}" type="parTrans" cxnId="{7443B423-8982-4F50-B904-EC7A107DB498}">
      <dgm:prSet/>
      <dgm:spPr/>
      <dgm:t>
        <a:bodyPr/>
        <a:lstStyle/>
        <a:p>
          <a:endParaRPr lang="de-DE"/>
        </a:p>
      </dgm:t>
    </dgm:pt>
    <dgm:pt modelId="{6E5E95A4-C87B-45E1-8667-45F90329AA6A}" type="sibTrans" cxnId="{7443B423-8982-4F50-B904-EC7A107DB498}">
      <dgm:prSet/>
      <dgm:spPr/>
      <dgm:t>
        <a:bodyPr/>
        <a:lstStyle/>
        <a:p>
          <a:endParaRPr lang="de-DE"/>
        </a:p>
      </dgm:t>
    </dgm:pt>
    <dgm:pt modelId="{976D184E-12A9-4CD6-A1D4-C4F27F28B008}">
      <dgm:prSet phldrT="[Text]" custT="1"/>
      <dgm:spPr/>
      <dgm:t>
        <a:bodyPr/>
        <a:lstStyle/>
        <a:p>
          <a:r>
            <a:rPr lang="de-DE" sz="2400" dirty="0"/>
            <a:t>Fehlender effektiver Schutz im Herkunftsstaat</a:t>
          </a:r>
        </a:p>
      </dgm:t>
    </dgm:pt>
    <dgm:pt modelId="{EDA31068-B208-4C23-AB9B-CE2381715490}" type="parTrans" cxnId="{1E830C04-5E54-4D4C-AE5D-706EC7DF84DC}">
      <dgm:prSet/>
      <dgm:spPr/>
      <dgm:t>
        <a:bodyPr/>
        <a:lstStyle/>
        <a:p>
          <a:endParaRPr lang="de-DE"/>
        </a:p>
      </dgm:t>
    </dgm:pt>
    <dgm:pt modelId="{461FC534-1DF7-488A-8F91-074381FB8BD3}" type="sibTrans" cxnId="{1E830C04-5E54-4D4C-AE5D-706EC7DF84DC}">
      <dgm:prSet/>
      <dgm:spPr/>
      <dgm:t>
        <a:bodyPr/>
        <a:lstStyle/>
        <a:p>
          <a:endParaRPr lang="de-DE"/>
        </a:p>
      </dgm:t>
    </dgm:pt>
    <dgm:pt modelId="{AA90369D-6838-4C01-AC52-16FD3B200404}">
      <dgm:prSet phldrT="[Text]" custT="1"/>
      <dgm:spPr/>
      <dgm:t>
        <a:bodyPr/>
        <a:lstStyle/>
        <a:p>
          <a:r>
            <a:rPr lang="de-DE" sz="2400" dirty="0"/>
            <a:t>Keine Ausschluss- oder Beendigungsgründe</a:t>
          </a:r>
        </a:p>
      </dgm:t>
    </dgm:pt>
    <dgm:pt modelId="{9A01D257-94B4-4C66-B743-9F4856DB3A2E}" type="parTrans" cxnId="{FEB90146-F050-495D-987D-3E58E8458B06}">
      <dgm:prSet/>
      <dgm:spPr/>
      <dgm:t>
        <a:bodyPr/>
        <a:lstStyle/>
        <a:p>
          <a:endParaRPr lang="de-DE"/>
        </a:p>
      </dgm:t>
    </dgm:pt>
    <dgm:pt modelId="{9D9CA9CF-F4CD-4764-A05D-7B4CA7EAFDEC}" type="sibTrans" cxnId="{FEB90146-F050-495D-987D-3E58E8458B06}">
      <dgm:prSet/>
      <dgm:spPr/>
      <dgm:t>
        <a:bodyPr/>
        <a:lstStyle/>
        <a:p>
          <a:endParaRPr lang="de-DE"/>
        </a:p>
      </dgm:t>
    </dgm:pt>
    <dgm:pt modelId="{41B04937-908E-43DA-8A5C-ED7ABBA51374}" type="pres">
      <dgm:prSet presAssocID="{E7E902F4-3AEC-4FAF-8022-2854BDA110AF}" presName="Name0" presStyleCnt="0">
        <dgm:presLayoutVars>
          <dgm:dir/>
          <dgm:animLvl val="lvl"/>
          <dgm:resizeHandles val="exact"/>
        </dgm:presLayoutVars>
      </dgm:prSet>
      <dgm:spPr/>
    </dgm:pt>
    <dgm:pt modelId="{AE8F8D31-28A4-484B-A881-647D9CB64431}" type="pres">
      <dgm:prSet presAssocID="{AA90369D-6838-4C01-AC52-16FD3B200404}" presName="boxAndChildren" presStyleCnt="0"/>
      <dgm:spPr/>
    </dgm:pt>
    <dgm:pt modelId="{C57877BD-E14C-44CA-AEC6-38838F00D1E3}" type="pres">
      <dgm:prSet presAssocID="{AA90369D-6838-4C01-AC52-16FD3B200404}" presName="parentTextBox" presStyleLbl="node1" presStyleIdx="0" presStyleCnt="4"/>
      <dgm:spPr/>
    </dgm:pt>
    <dgm:pt modelId="{FEE292C1-2C00-47F0-944B-EACAD3709EF9}" type="pres">
      <dgm:prSet presAssocID="{461FC534-1DF7-488A-8F91-074381FB8BD3}" presName="sp" presStyleCnt="0"/>
      <dgm:spPr/>
    </dgm:pt>
    <dgm:pt modelId="{CDCC3CDD-B6B9-4F7D-8C8D-2C1FB60B332A}" type="pres">
      <dgm:prSet presAssocID="{976D184E-12A9-4CD6-A1D4-C4F27F28B008}" presName="arrowAndChildren" presStyleCnt="0"/>
      <dgm:spPr/>
    </dgm:pt>
    <dgm:pt modelId="{026C32A5-1D7D-4074-9B80-03089D0B070E}" type="pres">
      <dgm:prSet presAssocID="{976D184E-12A9-4CD6-A1D4-C4F27F28B008}" presName="parentTextArrow" presStyleLbl="node1" presStyleIdx="1" presStyleCnt="4"/>
      <dgm:spPr/>
    </dgm:pt>
    <dgm:pt modelId="{CBE016CB-4A60-4014-A80B-37A38F147865}" type="pres">
      <dgm:prSet presAssocID="{6E5E95A4-C87B-45E1-8667-45F90329AA6A}" presName="sp" presStyleCnt="0"/>
      <dgm:spPr/>
    </dgm:pt>
    <dgm:pt modelId="{427D4822-393D-40DE-B34E-D67F4854FD06}" type="pres">
      <dgm:prSet presAssocID="{8AAEC307-DAE8-46B7-8E29-0EA91E182089}" presName="arrowAndChildren" presStyleCnt="0"/>
      <dgm:spPr/>
    </dgm:pt>
    <dgm:pt modelId="{BF7F6C6D-7FBD-43DD-BB1D-693272E9508F}" type="pres">
      <dgm:prSet presAssocID="{8AAEC307-DAE8-46B7-8E29-0EA91E182089}" presName="parentTextArrow" presStyleLbl="node1" presStyleIdx="2" presStyleCnt="4"/>
      <dgm:spPr/>
    </dgm:pt>
    <dgm:pt modelId="{B0B58061-B07B-44B6-9166-7A7E898B53A5}" type="pres">
      <dgm:prSet presAssocID="{A2B72C8E-4517-4F2A-87C6-131AD777E8B4}" presName="sp" presStyleCnt="0"/>
      <dgm:spPr/>
    </dgm:pt>
    <dgm:pt modelId="{372AA56C-F9A9-4854-8386-566D4A861535}" type="pres">
      <dgm:prSet presAssocID="{9F7E31A4-65B6-4D99-898F-42BCA6625C75}" presName="arrowAndChildren" presStyleCnt="0"/>
      <dgm:spPr/>
    </dgm:pt>
    <dgm:pt modelId="{9D54A3CD-7818-481C-A609-BC2F12D0633A}" type="pres">
      <dgm:prSet presAssocID="{9F7E31A4-65B6-4D99-898F-42BCA6625C75}" presName="parentTextArrow" presStyleLbl="node1" presStyleIdx="3" presStyleCnt="4"/>
      <dgm:spPr/>
    </dgm:pt>
  </dgm:ptLst>
  <dgm:cxnLst>
    <dgm:cxn modelId="{1E830C04-5E54-4D4C-AE5D-706EC7DF84DC}" srcId="{E7E902F4-3AEC-4FAF-8022-2854BDA110AF}" destId="{976D184E-12A9-4CD6-A1D4-C4F27F28B008}" srcOrd="2" destOrd="0" parTransId="{EDA31068-B208-4C23-AB9B-CE2381715490}" sibTransId="{461FC534-1DF7-488A-8F91-074381FB8BD3}"/>
    <dgm:cxn modelId="{8B312F12-FE8F-4D04-8380-1AF3CF365DD1}" type="presOf" srcId="{AA90369D-6838-4C01-AC52-16FD3B200404}" destId="{C57877BD-E14C-44CA-AEC6-38838F00D1E3}" srcOrd="0" destOrd="0" presId="urn:microsoft.com/office/officeart/2005/8/layout/process4"/>
    <dgm:cxn modelId="{7443B423-8982-4F50-B904-EC7A107DB498}" srcId="{E7E902F4-3AEC-4FAF-8022-2854BDA110AF}" destId="{8AAEC307-DAE8-46B7-8E29-0EA91E182089}" srcOrd="1" destOrd="0" parTransId="{46A666B4-80A4-41C9-999D-1D5193890985}" sibTransId="{6E5E95A4-C87B-45E1-8667-45F90329AA6A}"/>
    <dgm:cxn modelId="{FEB90146-F050-495D-987D-3E58E8458B06}" srcId="{E7E902F4-3AEC-4FAF-8022-2854BDA110AF}" destId="{AA90369D-6838-4C01-AC52-16FD3B200404}" srcOrd="3" destOrd="0" parTransId="{9A01D257-94B4-4C66-B743-9F4856DB3A2E}" sibTransId="{9D9CA9CF-F4CD-4764-A05D-7B4CA7EAFDEC}"/>
    <dgm:cxn modelId="{9AD75567-3DCC-4D84-8AAE-80BD9B874A57}" type="presOf" srcId="{976D184E-12A9-4CD6-A1D4-C4F27F28B008}" destId="{026C32A5-1D7D-4074-9B80-03089D0B070E}" srcOrd="0" destOrd="0" presId="urn:microsoft.com/office/officeart/2005/8/layout/process4"/>
    <dgm:cxn modelId="{00560F69-63CB-441A-BEBA-893FD0DC81A6}" srcId="{E7E902F4-3AEC-4FAF-8022-2854BDA110AF}" destId="{9F7E31A4-65B6-4D99-898F-42BCA6625C75}" srcOrd="0" destOrd="0" parTransId="{9ACC4E05-D6AC-4641-9470-28DA090CC6C3}" sibTransId="{A2B72C8E-4517-4F2A-87C6-131AD777E8B4}"/>
    <dgm:cxn modelId="{81B34475-AA7C-4AB1-9B16-583F9843713A}" type="presOf" srcId="{9F7E31A4-65B6-4D99-898F-42BCA6625C75}" destId="{9D54A3CD-7818-481C-A609-BC2F12D0633A}" srcOrd="0" destOrd="0" presId="urn:microsoft.com/office/officeart/2005/8/layout/process4"/>
    <dgm:cxn modelId="{671F00C6-4AD7-4B82-ADE1-F3D235FB39EB}" type="presOf" srcId="{E7E902F4-3AEC-4FAF-8022-2854BDA110AF}" destId="{41B04937-908E-43DA-8A5C-ED7ABBA51374}" srcOrd="0" destOrd="0" presId="urn:microsoft.com/office/officeart/2005/8/layout/process4"/>
    <dgm:cxn modelId="{0E93D4EC-20E0-494E-9D13-78A37CC47637}" type="presOf" srcId="{8AAEC307-DAE8-46B7-8E29-0EA91E182089}" destId="{BF7F6C6D-7FBD-43DD-BB1D-693272E9508F}" srcOrd="0" destOrd="0" presId="urn:microsoft.com/office/officeart/2005/8/layout/process4"/>
    <dgm:cxn modelId="{F5D157F5-040A-4DCE-A67B-32095EFEFF22}" type="presParOf" srcId="{41B04937-908E-43DA-8A5C-ED7ABBA51374}" destId="{AE8F8D31-28A4-484B-A881-647D9CB64431}" srcOrd="0" destOrd="0" presId="urn:microsoft.com/office/officeart/2005/8/layout/process4"/>
    <dgm:cxn modelId="{1C88B698-C049-46B8-A039-39C24AEB4492}" type="presParOf" srcId="{AE8F8D31-28A4-484B-A881-647D9CB64431}" destId="{C57877BD-E14C-44CA-AEC6-38838F00D1E3}" srcOrd="0" destOrd="0" presId="urn:microsoft.com/office/officeart/2005/8/layout/process4"/>
    <dgm:cxn modelId="{89902284-6B8D-4DC7-B879-CF058476A31D}" type="presParOf" srcId="{41B04937-908E-43DA-8A5C-ED7ABBA51374}" destId="{FEE292C1-2C00-47F0-944B-EACAD3709EF9}" srcOrd="1" destOrd="0" presId="urn:microsoft.com/office/officeart/2005/8/layout/process4"/>
    <dgm:cxn modelId="{0BB23CEF-B81B-4BD5-B04A-E3AD866EFBDC}" type="presParOf" srcId="{41B04937-908E-43DA-8A5C-ED7ABBA51374}" destId="{CDCC3CDD-B6B9-4F7D-8C8D-2C1FB60B332A}" srcOrd="2" destOrd="0" presId="urn:microsoft.com/office/officeart/2005/8/layout/process4"/>
    <dgm:cxn modelId="{1C089E91-785D-4F6B-8BDA-A6BEF0E6BA77}" type="presParOf" srcId="{CDCC3CDD-B6B9-4F7D-8C8D-2C1FB60B332A}" destId="{026C32A5-1D7D-4074-9B80-03089D0B070E}" srcOrd="0" destOrd="0" presId="urn:microsoft.com/office/officeart/2005/8/layout/process4"/>
    <dgm:cxn modelId="{D9AF890C-931D-4EA9-81E7-D1C66734CCC6}" type="presParOf" srcId="{41B04937-908E-43DA-8A5C-ED7ABBA51374}" destId="{CBE016CB-4A60-4014-A80B-37A38F147865}" srcOrd="3" destOrd="0" presId="urn:microsoft.com/office/officeart/2005/8/layout/process4"/>
    <dgm:cxn modelId="{08DB06CE-5C99-487C-92FE-C0C560445277}" type="presParOf" srcId="{41B04937-908E-43DA-8A5C-ED7ABBA51374}" destId="{427D4822-393D-40DE-B34E-D67F4854FD06}" srcOrd="4" destOrd="0" presId="urn:microsoft.com/office/officeart/2005/8/layout/process4"/>
    <dgm:cxn modelId="{6BB95B9A-4F12-47F7-BF40-4712C7397F12}" type="presParOf" srcId="{427D4822-393D-40DE-B34E-D67F4854FD06}" destId="{BF7F6C6D-7FBD-43DD-BB1D-693272E9508F}" srcOrd="0" destOrd="0" presId="urn:microsoft.com/office/officeart/2005/8/layout/process4"/>
    <dgm:cxn modelId="{AF82B907-7195-4169-9C74-F52FBBC5B086}" type="presParOf" srcId="{41B04937-908E-43DA-8A5C-ED7ABBA51374}" destId="{B0B58061-B07B-44B6-9166-7A7E898B53A5}" srcOrd="5" destOrd="0" presId="urn:microsoft.com/office/officeart/2005/8/layout/process4"/>
    <dgm:cxn modelId="{7EDC7830-F6A6-447B-9BAE-0BAFE585B407}" type="presParOf" srcId="{41B04937-908E-43DA-8A5C-ED7ABBA51374}" destId="{372AA56C-F9A9-4854-8386-566D4A861535}" srcOrd="6" destOrd="0" presId="urn:microsoft.com/office/officeart/2005/8/layout/process4"/>
    <dgm:cxn modelId="{E987DD99-A10E-4BD5-838E-213D6BAE5A35}" type="presParOf" srcId="{372AA56C-F9A9-4854-8386-566D4A861535}" destId="{9D54A3CD-7818-481C-A609-BC2F12D0633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877BD-E14C-44CA-AEC6-38838F00D1E3}">
      <dsp:nvSpPr>
        <dsp:cNvPr id="0" name=""/>
        <dsp:cNvSpPr/>
      </dsp:nvSpPr>
      <dsp:spPr>
        <a:xfrm>
          <a:off x="0" y="3977416"/>
          <a:ext cx="7306177" cy="65252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t>Keine Ausschluss- oder Beendigungsgründe</a:t>
          </a:r>
        </a:p>
      </dsp:txBody>
      <dsp:txXfrm>
        <a:off x="0" y="3977416"/>
        <a:ext cx="7306177" cy="652528"/>
      </dsp:txXfrm>
    </dsp:sp>
    <dsp:sp modelId="{026C32A5-1D7D-4074-9B80-03089D0B070E}">
      <dsp:nvSpPr>
        <dsp:cNvPr id="0" name=""/>
        <dsp:cNvSpPr/>
      </dsp:nvSpPr>
      <dsp:spPr>
        <a:xfrm rot="10800000">
          <a:off x="0" y="2983615"/>
          <a:ext cx="7306177" cy="1003588"/>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t>Fehlender effektiver Schutz im Herkunftsstaat</a:t>
          </a:r>
        </a:p>
      </dsp:txBody>
      <dsp:txXfrm rot="10800000">
        <a:off x="0" y="2983615"/>
        <a:ext cx="7306177" cy="652101"/>
      </dsp:txXfrm>
    </dsp:sp>
    <dsp:sp modelId="{0C36EFC0-827E-4114-BDB8-376B57A59209}">
      <dsp:nvSpPr>
        <dsp:cNvPr id="0" name=""/>
        <dsp:cNvSpPr/>
      </dsp:nvSpPr>
      <dsp:spPr>
        <a:xfrm rot="10800000">
          <a:off x="0" y="1989815"/>
          <a:ext cx="7306177" cy="1003588"/>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t>Verknüpfung der Verfolgungshandlung mit dem Verfolgungsgrund</a:t>
          </a:r>
        </a:p>
      </dsp:txBody>
      <dsp:txXfrm rot="10800000">
        <a:off x="0" y="1989815"/>
        <a:ext cx="7306177" cy="652101"/>
      </dsp:txXfrm>
    </dsp:sp>
    <dsp:sp modelId="{BF7F6C6D-7FBD-43DD-BB1D-693272E9508F}">
      <dsp:nvSpPr>
        <dsp:cNvPr id="0" name=""/>
        <dsp:cNvSpPr/>
      </dsp:nvSpPr>
      <dsp:spPr>
        <a:xfrm rot="10800000">
          <a:off x="0" y="996014"/>
          <a:ext cx="7306177" cy="1003588"/>
        </a:xfrm>
        <a:prstGeom prst="upArrowCallou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t>„Begründete Furcht“ = Verfolgungsprognose</a:t>
          </a:r>
        </a:p>
      </dsp:txBody>
      <dsp:txXfrm rot="10800000">
        <a:off x="0" y="996014"/>
        <a:ext cx="7306177" cy="652101"/>
      </dsp:txXfrm>
    </dsp:sp>
    <dsp:sp modelId="{9D54A3CD-7818-481C-A609-BC2F12D0633A}">
      <dsp:nvSpPr>
        <dsp:cNvPr id="0" name=""/>
        <dsp:cNvSpPr/>
      </dsp:nvSpPr>
      <dsp:spPr>
        <a:xfrm rot="10800000">
          <a:off x="0" y="2214"/>
          <a:ext cx="7306177" cy="1003588"/>
        </a:xfrm>
        <a:prstGeom prst="upArrowCallou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t>Verfolgung (Verfolgungshandlung durch einen Verfolgungsakteur)</a:t>
          </a:r>
        </a:p>
      </dsp:txBody>
      <dsp:txXfrm rot="10800000">
        <a:off x="0" y="2214"/>
        <a:ext cx="7306177" cy="652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DCAD5-E451-470B-AD54-A5E1AA3B35B8}">
      <dsp:nvSpPr>
        <dsp:cNvPr id="0" name=""/>
        <dsp:cNvSpPr/>
      </dsp:nvSpPr>
      <dsp:spPr>
        <a:xfrm>
          <a:off x="2381" y="1138585"/>
          <a:ext cx="2901156" cy="1160462"/>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de-DE" sz="1900" b="1" kern="1200" dirty="0"/>
            <a:t>Verfolgung im Heimatland in asylerheblicher Weise</a:t>
          </a:r>
        </a:p>
      </dsp:txBody>
      <dsp:txXfrm>
        <a:off x="582612" y="1138585"/>
        <a:ext cx="1740694" cy="1160462"/>
      </dsp:txXfrm>
    </dsp:sp>
    <dsp:sp modelId="{23A991CA-6A22-4851-A5CA-F38EBC372D73}">
      <dsp:nvSpPr>
        <dsp:cNvPr id="0" name=""/>
        <dsp:cNvSpPr/>
      </dsp:nvSpPr>
      <dsp:spPr>
        <a:xfrm>
          <a:off x="2613421" y="1138585"/>
          <a:ext cx="2901156" cy="1160462"/>
        </a:xfrm>
        <a:prstGeom prst="chevron">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de-DE" sz="1900" b="1" kern="1200" dirty="0"/>
            <a:t>Durch staatliche Stellen</a:t>
          </a:r>
        </a:p>
      </dsp:txBody>
      <dsp:txXfrm>
        <a:off x="3193652" y="1138585"/>
        <a:ext cx="1740694" cy="1160462"/>
      </dsp:txXfrm>
    </dsp:sp>
    <dsp:sp modelId="{EEF36E43-859A-4BB6-86C1-5AF2D00A8D46}">
      <dsp:nvSpPr>
        <dsp:cNvPr id="0" name=""/>
        <dsp:cNvSpPr/>
      </dsp:nvSpPr>
      <dsp:spPr>
        <a:xfrm>
          <a:off x="5224462" y="1138585"/>
          <a:ext cx="2901156" cy="1160462"/>
        </a:xfrm>
        <a:prstGeom prst="chevron">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de-DE" sz="1900" b="1" kern="1200" dirty="0"/>
            <a:t>Deswegen Flucht nach Deutschland</a:t>
          </a:r>
        </a:p>
      </dsp:txBody>
      <dsp:txXfrm>
        <a:off x="5804693" y="1138585"/>
        <a:ext cx="1740694" cy="1160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877BD-E14C-44CA-AEC6-38838F00D1E3}">
      <dsp:nvSpPr>
        <dsp:cNvPr id="0" name=""/>
        <dsp:cNvSpPr/>
      </dsp:nvSpPr>
      <dsp:spPr>
        <a:xfrm>
          <a:off x="0" y="3833364"/>
          <a:ext cx="8606972" cy="838646"/>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e-DE" sz="2400" kern="1200" dirty="0"/>
            <a:t>Keine Ausschluss- oder Beendigungsgründe</a:t>
          </a:r>
        </a:p>
      </dsp:txBody>
      <dsp:txXfrm>
        <a:off x="0" y="3833364"/>
        <a:ext cx="8606972" cy="838646"/>
      </dsp:txXfrm>
    </dsp:sp>
    <dsp:sp modelId="{026C32A5-1D7D-4074-9B80-03089D0B070E}">
      <dsp:nvSpPr>
        <dsp:cNvPr id="0" name=""/>
        <dsp:cNvSpPr/>
      </dsp:nvSpPr>
      <dsp:spPr>
        <a:xfrm rot="10800000">
          <a:off x="0" y="2556106"/>
          <a:ext cx="8606972" cy="1289838"/>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e-DE" sz="2400" kern="1200" dirty="0"/>
            <a:t>Fehlender effektiver Schutz im Herkunftsstaat</a:t>
          </a:r>
        </a:p>
      </dsp:txBody>
      <dsp:txXfrm rot="10800000">
        <a:off x="0" y="2556106"/>
        <a:ext cx="8606972" cy="838098"/>
      </dsp:txXfrm>
    </dsp:sp>
    <dsp:sp modelId="{BF7F6C6D-7FBD-43DD-BB1D-693272E9508F}">
      <dsp:nvSpPr>
        <dsp:cNvPr id="0" name=""/>
        <dsp:cNvSpPr/>
      </dsp:nvSpPr>
      <dsp:spPr>
        <a:xfrm rot="10800000">
          <a:off x="0" y="1278847"/>
          <a:ext cx="8606972" cy="1289838"/>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e-DE" sz="2400" kern="1200" dirty="0"/>
            <a:t>Tatsächliche Gefahr:</a:t>
          </a:r>
        </a:p>
        <a:p>
          <a:pPr marL="0" lvl="0" indent="0" algn="ctr" defTabSz="1066800">
            <a:lnSpc>
              <a:spcPct val="90000"/>
            </a:lnSpc>
            <a:spcBef>
              <a:spcPct val="0"/>
            </a:spcBef>
            <a:spcAft>
              <a:spcPct val="35000"/>
            </a:spcAft>
            <a:buNone/>
          </a:pPr>
          <a:r>
            <a:rPr lang="de-DE" sz="1700" kern="1200" dirty="0"/>
            <a:t>Todesstrafe, Folter oder </a:t>
          </a:r>
          <a:r>
            <a:rPr lang="de-DE" sz="1700" b="1" kern="1200" dirty="0">
              <a:solidFill>
                <a:srgbClr val="BB6041"/>
              </a:solidFill>
            </a:rPr>
            <a:t>individuelle Bedrohung i.R. bewaffneten Konflikts</a:t>
          </a:r>
        </a:p>
      </dsp:txBody>
      <dsp:txXfrm rot="10800000">
        <a:off x="0" y="1278847"/>
        <a:ext cx="8606972" cy="838098"/>
      </dsp:txXfrm>
    </dsp:sp>
    <dsp:sp modelId="{9D54A3CD-7818-481C-A609-BC2F12D0633A}">
      <dsp:nvSpPr>
        <dsp:cNvPr id="0" name=""/>
        <dsp:cNvSpPr/>
      </dsp:nvSpPr>
      <dsp:spPr>
        <a:xfrm rot="10800000">
          <a:off x="0" y="1588"/>
          <a:ext cx="8606972" cy="1289838"/>
        </a:xfrm>
        <a:prstGeom prst="upArrowCallou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e-DE" sz="2400" kern="1200" dirty="0"/>
            <a:t>Ernsthafter Schaden</a:t>
          </a:r>
        </a:p>
      </dsp:txBody>
      <dsp:txXfrm rot="10800000">
        <a:off x="0" y="1588"/>
        <a:ext cx="8606972" cy="8380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de-DE"/>
          </a:p>
        </p:txBody>
      </p:sp>
      <p:sp>
        <p:nvSpPr>
          <p:cNvPr id="3" name="Datumsplatzhalter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0058F403-F92A-457D-872E-C58ABD693A8F}" type="datetimeFigureOut">
              <a:rPr lang="de-DE" smtClean="0"/>
              <a:t>22.11.2024</a:t>
            </a:fld>
            <a:endParaRPr lang="de-DE"/>
          </a:p>
        </p:txBody>
      </p:sp>
      <p:sp>
        <p:nvSpPr>
          <p:cNvPr id="4" name="Folienbildplatzhalt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0" anchor="ctr"/>
          <a:lstStyle/>
          <a:p>
            <a:endParaRPr lang="de-DE"/>
          </a:p>
        </p:txBody>
      </p:sp>
      <p:sp>
        <p:nvSpPr>
          <p:cNvPr id="5" name="Notizenplatzhalter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endParaRPr lang="de-DE"/>
          </a:p>
        </p:txBody>
      </p:sp>
      <p:sp>
        <p:nvSpPr>
          <p:cNvPr id="7" name="Foliennummernplatzhalter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6EDA45F3-4D50-45F2-9E66-F20245E465DA}" type="slidenum">
              <a:rPr lang="de-DE" smtClean="0"/>
              <a:t>‹#›</a:t>
            </a:fld>
            <a:endParaRPr lang="de-DE"/>
          </a:p>
        </p:txBody>
      </p:sp>
    </p:spTree>
    <p:extLst>
      <p:ext uri="{BB962C8B-B14F-4D97-AF65-F5344CB8AC3E}">
        <p14:creationId xmlns:p14="http://schemas.microsoft.com/office/powerpoint/2010/main" val="404498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txBox="1">
            <a:spLocks noGrp="1"/>
          </p:cNvSpPr>
          <p:nvPr>
            <p:ph type="body" idx="1"/>
          </p:nvPr>
        </p:nvSpPr>
        <p:spPr>
          <a:xfrm>
            <a:off x="710279" y="5288411"/>
            <a:ext cx="5681886" cy="5601059"/>
          </a:xfrm>
          <a:prstGeom prst="rect">
            <a:avLst/>
          </a:prstGeom>
          <a:noFill/>
          <a:ln>
            <a:noFill/>
          </a:ln>
        </p:spPr>
        <p:txBody>
          <a:bodyPr spcFirstLastPara="1" wrap="square" lIns="0" tIns="0" rIns="0" bIns="0" anchor="t" anchorCtr="0">
            <a:noAutofit/>
          </a:bodyPr>
          <a:lstStyle/>
          <a:p>
            <a:pPr marL="215457" indent="-215457">
              <a:buSzPts val="2000"/>
              <a:buFont typeface="Noto Sans Symbols"/>
              <a:buAutoNum type="arabicParenR"/>
            </a:pPr>
            <a:endParaRPr sz="2000" dirty="0"/>
          </a:p>
        </p:txBody>
      </p:sp>
      <p:sp>
        <p:nvSpPr>
          <p:cNvPr id="60" name="Google Shape;60;p3:notes"/>
          <p:cNvSpPr>
            <a:spLocks noGrp="1" noRot="1" noChangeAspect="1"/>
          </p:cNvSpPr>
          <p:nvPr>
            <p:ph type="sldImg" idx="2"/>
          </p:nvPr>
        </p:nvSpPr>
        <p:spPr>
          <a:xfrm>
            <a:off x="-158750" y="835025"/>
            <a:ext cx="7421563" cy="4175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Geringe Bleibeperspektive: sog, sichere Herkunftsländer </a:t>
            </a:r>
            <a:r>
              <a:rPr lang="de-DE" dirty="0"/>
              <a:t>(Art. 16a GG, § 29a AsylG), → Pflicht bis Entscheidung in Aufnahmeeinrichtung zu wohnen, keine Arbeit, Verlassen des Gebiets nur mit Genehmigung, Klagefristen kürzer, Aufforderung der Ausweisung innerhalb einer Woche, leichtere Abschiebung möglich.</a:t>
            </a:r>
          </a:p>
          <a:p>
            <a:endParaRPr lang="de-DE" dirty="0"/>
          </a:p>
          <a:p>
            <a:r>
              <a:rPr lang="de-DE" dirty="0"/>
              <a:t>Kriterien für sicheres Herkunftsland: Rechtslage, Rechtsanwendung und allgemeine politische Verhältnisse</a:t>
            </a:r>
          </a:p>
          <a:p>
            <a:r>
              <a:rPr lang="de-DE" dirty="0"/>
              <a:t>Dann Regelvermutung, dass keine Verfolgungsgefahr droht. Aber kann widerlegt werden.</a:t>
            </a:r>
          </a:p>
          <a:p>
            <a:endParaRPr lang="de-DE" dirty="0"/>
          </a:p>
          <a:p>
            <a:r>
              <a:rPr lang="de-DE" dirty="0"/>
              <a:t>Sichere Herkunftsländer: </a:t>
            </a:r>
            <a:r>
              <a:rPr lang="de-DE" b="1" dirty="0"/>
              <a:t>EU-Staaten, Albanien, Bosnien und Herzegowina, Ghana, Kosovo, Mazedonien, Montenegro, Senegal, Serbien</a:t>
            </a:r>
          </a:p>
          <a:p>
            <a:r>
              <a:rPr lang="de-DE" dirty="0"/>
              <a:t>	</a:t>
            </a:r>
          </a:p>
          <a:p>
            <a:r>
              <a:rPr lang="de-DE" b="1" dirty="0"/>
              <a:t>Gute Bleibeperspektive </a:t>
            </a:r>
            <a:r>
              <a:rPr lang="de-DE" dirty="0"/>
              <a:t>→Aufenthalt nur in Gebiet, das in Genehmigung genannt ist (entfällt nach 3 Monaten)</a:t>
            </a:r>
          </a:p>
          <a:p>
            <a:endParaRPr lang="de-DE" dirty="0"/>
          </a:p>
        </p:txBody>
      </p:sp>
      <p:sp>
        <p:nvSpPr>
          <p:cNvPr id="4" name="Foliennummernplatzhalter 3"/>
          <p:cNvSpPr>
            <a:spLocks noGrp="1"/>
          </p:cNvSpPr>
          <p:nvPr>
            <p:ph type="sldNum" sz="quarter" idx="5"/>
          </p:nvPr>
        </p:nvSpPr>
        <p:spPr/>
        <p:txBody>
          <a:bodyPr/>
          <a:lstStyle/>
          <a:p>
            <a:fld id="{6EDA45F3-4D50-45F2-9E66-F20245E465DA}" type="slidenum">
              <a:rPr lang="de-DE" smtClean="0"/>
              <a:t>10</a:t>
            </a:fld>
            <a:endParaRPr lang="de-DE"/>
          </a:p>
        </p:txBody>
      </p:sp>
    </p:spTree>
    <p:extLst>
      <p:ext uri="{BB962C8B-B14F-4D97-AF65-F5344CB8AC3E}">
        <p14:creationId xmlns:p14="http://schemas.microsoft.com/office/powerpoint/2010/main" val="2653820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BÜMA = „Bescheinigung über die Meldung als Asylsuchender“</a:t>
            </a:r>
          </a:p>
          <a:p>
            <a:endParaRPr lang="de-DE" dirty="0"/>
          </a:p>
          <a:p>
            <a:r>
              <a:rPr lang="de-DE" dirty="0"/>
              <a:t>Ankunftsnachweis/Nachweis über die Registrierung, den Asylsuchende in der zuständigen Aufnahmeeinrichtung erhalten.</a:t>
            </a:r>
          </a:p>
          <a:p>
            <a:endParaRPr lang="de-DE" dirty="0"/>
          </a:p>
          <a:p>
            <a:r>
              <a:rPr lang="de-DE" dirty="0"/>
              <a:t>Der Ankunftsnachweis weist als erstes offizielles Dokument die Berechtigung zum Aufenthalt in DE nach. Er berechtigt dazu, staatliche Leistungen zu beziehen.</a:t>
            </a:r>
          </a:p>
        </p:txBody>
      </p:sp>
    </p:spTree>
    <p:extLst>
      <p:ext uri="{BB962C8B-B14F-4D97-AF65-F5344CB8AC3E}">
        <p14:creationId xmlns:p14="http://schemas.microsoft.com/office/powerpoint/2010/main" val="3650510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Dublin-Verordnung bezweckt, dass jeder Asylantrag, der im Dublin-Raum gestellt wird, inhaltlich nur durch einen Staat geprüft wird. </a:t>
            </a:r>
          </a:p>
          <a:p>
            <a:r>
              <a:rPr lang="de-DE" dirty="0"/>
              <a:t>Zum Dublin-Raum gehören die Mitgliedsstaaten der </a:t>
            </a:r>
            <a:r>
              <a:rPr lang="de-DE" b="1" dirty="0"/>
              <a:t>Europäischen Union, Norwegen, Island, die Schweiz sowie Liechtenstein</a:t>
            </a:r>
            <a:r>
              <a:rPr lang="de-DE" dirty="0"/>
              <a:t>. </a:t>
            </a:r>
          </a:p>
          <a:p>
            <a:endParaRPr lang="de-DE" dirty="0"/>
          </a:p>
          <a:p>
            <a:r>
              <a:rPr lang="de-DE" dirty="0"/>
              <a:t>Überstellung muss innerhalb von </a:t>
            </a:r>
            <a:r>
              <a:rPr lang="de-DE" b="1" dirty="0"/>
              <a:t>6 Monaten </a:t>
            </a:r>
            <a:r>
              <a:rPr lang="de-DE" dirty="0"/>
              <a:t>ab Annahme des Aufnahmegesuchs erfolgen.</a:t>
            </a:r>
          </a:p>
        </p:txBody>
      </p:sp>
      <p:sp>
        <p:nvSpPr>
          <p:cNvPr id="4" name="Foliennummernplatzhalter 3"/>
          <p:cNvSpPr>
            <a:spLocks noGrp="1"/>
          </p:cNvSpPr>
          <p:nvPr>
            <p:ph type="sldNum" sz="quarter" idx="5"/>
          </p:nvPr>
        </p:nvSpPr>
        <p:spPr/>
        <p:txBody>
          <a:bodyPr/>
          <a:lstStyle/>
          <a:p>
            <a:fld id="{6EDA45F3-4D50-45F2-9E66-F20245E465DA}" type="slidenum">
              <a:rPr lang="de-DE" smtClean="0"/>
              <a:t>13</a:t>
            </a:fld>
            <a:endParaRPr lang="de-DE"/>
          </a:p>
        </p:txBody>
      </p:sp>
    </p:spTree>
    <p:extLst>
      <p:ext uri="{BB962C8B-B14F-4D97-AF65-F5344CB8AC3E}">
        <p14:creationId xmlns:p14="http://schemas.microsoft.com/office/powerpoint/2010/main" val="2321531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BÜMA = „Bescheinigung über die Meldung als Asylsuchender“</a:t>
            </a:r>
          </a:p>
          <a:p>
            <a:endParaRPr lang="de-DE" dirty="0"/>
          </a:p>
          <a:p>
            <a:r>
              <a:rPr lang="de-DE" dirty="0"/>
              <a:t>Ankunftsnachweis/Nachweis über die Registrierung, den Asylsuchende in der zuständigen Aufnahmeeinrichtung erhalten.</a:t>
            </a:r>
          </a:p>
          <a:p>
            <a:endParaRPr lang="de-DE" dirty="0"/>
          </a:p>
          <a:p>
            <a:r>
              <a:rPr lang="de-DE" dirty="0"/>
              <a:t>Der Ankunftsnachweis weist als erstes offizielles Dokument die Berechtigung zum Aufenthalt in DE nach. Er berechtigt dazu, staatliche Leistungen zu beziehen.</a:t>
            </a:r>
          </a:p>
        </p:txBody>
      </p:sp>
    </p:spTree>
    <p:extLst>
      <p:ext uri="{BB962C8B-B14F-4D97-AF65-F5344CB8AC3E}">
        <p14:creationId xmlns:p14="http://schemas.microsoft.com/office/powerpoint/2010/main" val="3945050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txBox="1">
            <a:spLocks noGrp="1"/>
          </p:cNvSpPr>
          <p:nvPr>
            <p:ph type="body" idx="1"/>
          </p:nvPr>
        </p:nvSpPr>
        <p:spPr>
          <a:xfrm>
            <a:off x="710279" y="5288411"/>
            <a:ext cx="5681886" cy="5306779"/>
          </a:xfrm>
          <a:prstGeom prst="rect">
            <a:avLst/>
          </a:prstGeom>
          <a:noFill/>
          <a:ln>
            <a:noFill/>
          </a:ln>
        </p:spPr>
        <p:txBody>
          <a:bodyPr spcFirstLastPara="1" wrap="square" lIns="0" tIns="0" rIns="0" bIns="0" anchor="t" anchorCtr="0">
            <a:noAutofit/>
          </a:bodyPr>
          <a:lstStyle/>
          <a:p>
            <a:pPr>
              <a:buSzPts val="810"/>
            </a:pPr>
            <a:r>
              <a:rPr lang="de-DE" sz="1700" dirty="0"/>
              <a:t>Entscheidung hängt überwiegend von der Glaubwürdigkeit der Aussagen während der Anhörung ab. deshalb darauf achten, dass Angaben so vollständig wie möglich sind und keine Widersprüche oder Übertreibungen enthalten.</a:t>
            </a:r>
            <a:endParaRPr sz="1700" dirty="0"/>
          </a:p>
          <a:p>
            <a:pPr>
              <a:buSzPts val="810"/>
            </a:pPr>
            <a:endParaRPr sz="1700" dirty="0"/>
          </a:p>
          <a:p>
            <a:pPr>
              <a:buSzPts val="810"/>
            </a:pPr>
            <a:r>
              <a:rPr lang="de-DE" sz="1700" dirty="0"/>
              <a:t>Es ist sehr schwierig Angaben zu einem späteren Zeitpunkt zu ergänzen oder neue Angaben zu machen</a:t>
            </a:r>
            <a:endParaRPr sz="1700" dirty="0"/>
          </a:p>
          <a:p>
            <a:pPr>
              <a:buSzPts val="810"/>
            </a:pPr>
            <a:endParaRPr sz="1700" dirty="0"/>
          </a:p>
          <a:p>
            <a:pPr>
              <a:buSzPts val="810"/>
            </a:pPr>
            <a:r>
              <a:rPr lang="de-DE" sz="1700" dirty="0"/>
              <a:t>Anhörung sollte daher als einzige Möglichkeit betrachtet werden, das Bundesamt von der Schutzbedürftigkeit zu überzeugen</a:t>
            </a:r>
            <a:endParaRPr sz="1700" dirty="0"/>
          </a:p>
        </p:txBody>
      </p:sp>
      <p:sp>
        <p:nvSpPr>
          <p:cNvPr id="131" name="Google Shape;131;p14:notes"/>
          <p:cNvSpPr>
            <a:spLocks noGrp="1" noRot="1" noChangeAspect="1"/>
          </p:cNvSpPr>
          <p:nvPr>
            <p:ph type="sldImg" idx="2"/>
          </p:nvPr>
        </p:nvSpPr>
        <p:spPr>
          <a:xfrm>
            <a:off x="-158750" y="835025"/>
            <a:ext cx="7419975" cy="4175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BÜMA = „Bescheinigung über die Meldung als Asylsuchender“</a:t>
            </a:r>
          </a:p>
          <a:p>
            <a:endParaRPr lang="de-DE" dirty="0"/>
          </a:p>
          <a:p>
            <a:r>
              <a:rPr lang="de-DE" dirty="0"/>
              <a:t>Ankunftsnachweis/Nachweis über die Registrierung, den Asylsuchende in der zuständigen Aufnahmeeinrichtung erhalten.</a:t>
            </a:r>
          </a:p>
          <a:p>
            <a:endParaRPr lang="de-DE" dirty="0"/>
          </a:p>
          <a:p>
            <a:r>
              <a:rPr lang="de-DE" dirty="0"/>
              <a:t>Der Ankunftsnachweis weist als erstes offizielles Dokument die Berechtigung zum Aufenthalt in DE nach. Er berechtigt dazu, staatliche Leistungen zu beziehen.</a:t>
            </a:r>
          </a:p>
        </p:txBody>
      </p:sp>
    </p:spTree>
    <p:extLst>
      <p:ext uri="{BB962C8B-B14F-4D97-AF65-F5344CB8AC3E}">
        <p14:creationId xmlns:p14="http://schemas.microsoft.com/office/powerpoint/2010/main" val="1615053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BÜMA = „Bescheinigung über die Meldung als Asylsuchender“</a:t>
            </a:r>
          </a:p>
          <a:p>
            <a:endParaRPr lang="de-DE" dirty="0"/>
          </a:p>
          <a:p>
            <a:r>
              <a:rPr lang="de-DE" dirty="0"/>
              <a:t>Ankunftsnachweis/Nachweis über die Registrierung, den Asylsuchende in der zuständigen Aufnahmeeinrichtung erhalten.</a:t>
            </a:r>
          </a:p>
          <a:p>
            <a:endParaRPr lang="de-DE" dirty="0"/>
          </a:p>
          <a:p>
            <a:r>
              <a:rPr lang="de-DE" dirty="0"/>
              <a:t>Der Ankunftsnachweis weist als erstes offizielles Dokument die Berechtigung zum Aufenthalt in DE nach. Er berechtigt dazu, staatliche Leistungen zu beziehen.</a:t>
            </a:r>
          </a:p>
        </p:txBody>
      </p:sp>
    </p:spTree>
    <p:extLst>
      <p:ext uri="{BB962C8B-B14F-4D97-AF65-F5344CB8AC3E}">
        <p14:creationId xmlns:p14="http://schemas.microsoft.com/office/powerpoint/2010/main" val="254824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BÜMA = „Bescheinigung über die Meldung als Asylsuchender“</a:t>
            </a:r>
          </a:p>
          <a:p>
            <a:endParaRPr lang="de-DE" dirty="0"/>
          </a:p>
          <a:p>
            <a:r>
              <a:rPr lang="de-DE" dirty="0"/>
              <a:t>Ankunftsnachweis/Nachweis über die Registrierung, den Asylsuchende in der zuständigen Aufnahmeeinrichtung erhalten.</a:t>
            </a:r>
          </a:p>
          <a:p>
            <a:endParaRPr lang="de-DE" dirty="0"/>
          </a:p>
          <a:p>
            <a:r>
              <a:rPr lang="de-DE" dirty="0"/>
              <a:t>Der Ankunftsnachweis weist als erstes offizielles Dokument die Berechtigung zum Aufenthalt in DE nach. Er berechtigt dazu, staatliche Leistungen zu beziehen.</a:t>
            </a:r>
          </a:p>
        </p:txBody>
      </p:sp>
    </p:spTree>
    <p:extLst>
      <p:ext uri="{BB962C8B-B14F-4D97-AF65-F5344CB8AC3E}">
        <p14:creationId xmlns:p14="http://schemas.microsoft.com/office/powerpoint/2010/main" val="3640810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BÜMA = „Bescheinigung über die Meldung als Asylsuchender“</a:t>
            </a:r>
          </a:p>
          <a:p>
            <a:endParaRPr lang="de-DE" dirty="0"/>
          </a:p>
          <a:p>
            <a:r>
              <a:rPr lang="de-DE" dirty="0"/>
              <a:t>Ankunftsnachweis/Nachweis über die Registrierung, den Asylsuchende in der zuständigen Aufnahmeeinrichtung erhalten.</a:t>
            </a:r>
          </a:p>
          <a:p>
            <a:endParaRPr lang="de-DE" dirty="0"/>
          </a:p>
          <a:p>
            <a:r>
              <a:rPr lang="de-DE" dirty="0"/>
              <a:t>Der Ankunftsnachweis weist als erstes offizielles Dokument die Berechtigung zum Aufenthalt in DE nach. Er berechtigt dazu, staatliche Leistungen zu beziehen.</a:t>
            </a:r>
          </a:p>
        </p:txBody>
      </p:sp>
    </p:spTree>
    <p:extLst>
      <p:ext uri="{BB962C8B-B14F-4D97-AF65-F5344CB8AC3E}">
        <p14:creationId xmlns:p14="http://schemas.microsoft.com/office/powerpoint/2010/main" val="3524709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EDA45F3-4D50-45F2-9E66-F20245E465DA}" type="slidenum">
              <a:rPr lang="de-DE" smtClean="0"/>
              <a:t>26</a:t>
            </a:fld>
            <a:endParaRPr lang="de-DE"/>
          </a:p>
        </p:txBody>
      </p:sp>
    </p:spTree>
    <p:extLst>
      <p:ext uri="{BB962C8B-B14F-4D97-AF65-F5344CB8AC3E}">
        <p14:creationId xmlns:p14="http://schemas.microsoft.com/office/powerpoint/2010/main" val="68406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5:notes"/>
          <p:cNvSpPr txBox="1">
            <a:spLocks noGrp="1"/>
          </p:cNvSpPr>
          <p:nvPr>
            <p:ph type="body" idx="1"/>
          </p:nvPr>
        </p:nvSpPr>
        <p:spPr>
          <a:xfrm>
            <a:off x="710279" y="5288411"/>
            <a:ext cx="5681886" cy="5009876"/>
          </a:xfrm>
          <a:prstGeom prst="rect">
            <a:avLst/>
          </a:prstGeom>
          <a:noFill/>
          <a:ln>
            <a:noFill/>
          </a:ln>
        </p:spPr>
        <p:txBody>
          <a:bodyPr spcFirstLastPara="1" wrap="square" lIns="0" tIns="0" rIns="0" bIns="0" anchor="t" anchorCtr="0">
            <a:noAutofit/>
          </a:bodyPr>
          <a:lstStyle/>
          <a:p>
            <a:endParaRPr sz="2000" dirty="0"/>
          </a:p>
        </p:txBody>
      </p:sp>
      <p:sp>
        <p:nvSpPr>
          <p:cNvPr id="68" name="Google Shape;68;p5:notes"/>
          <p:cNvSpPr>
            <a:spLocks noGrp="1" noRot="1" noChangeAspect="1"/>
          </p:cNvSpPr>
          <p:nvPr>
            <p:ph type="sldImg" idx="2"/>
          </p:nvPr>
        </p:nvSpPr>
        <p:spPr>
          <a:xfrm>
            <a:off x="-158750" y="835025"/>
            <a:ext cx="7421563" cy="4175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BÜMA = „Bescheinigung über die Meldung als Asylsuchender“</a:t>
            </a:r>
          </a:p>
          <a:p>
            <a:endParaRPr lang="de-DE" dirty="0"/>
          </a:p>
          <a:p>
            <a:r>
              <a:rPr lang="de-DE" dirty="0"/>
              <a:t>Ankunftsnachweis/Nachweis über die Registrierung, den Asylsuchende in der zuständigen Aufnahmeeinrichtung erhalten.</a:t>
            </a:r>
          </a:p>
          <a:p>
            <a:endParaRPr lang="de-DE" dirty="0"/>
          </a:p>
          <a:p>
            <a:r>
              <a:rPr lang="de-DE" dirty="0"/>
              <a:t>Der Ankunftsnachweis weist als erstes offizielles Dokument die Berechtigung zum Aufenthalt in DE nach. Er berechtigt dazu, staatliche Leistungen zu beziehen.</a:t>
            </a:r>
          </a:p>
        </p:txBody>
      </p:sp>
    </p:spTree>
    <p:extLst>
      <p:ext uri="{BB962C8B-B14F-4D97-AF65-F5344CB8AC3E}">
        <p14:creationId xmlns:p14="http://schemas.microsoft.com/office/powerpoint/2010/main" val="2123846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Politische Verfolgung </a:t>
            </a:r>
            <a:r>
              <a:rPr lang="de-DE" dirty="0"/>
              <a:t>= ist eine dem Einzelnen in Anknüpfung an asylerhebliche Merkmale gezielt zugefügte Rechtsgutverletzung, die ihn ihrer Intensität nach aus der übergreifenden Friedensordnung der staatlichen Einheit ausgrenzt.</a:t>
            </a:r>
          </a:p>
          <a:p>
            <a:endParaRPr lang="de-DE" dirty="0"/>
          </a:p>
          <a:p>
            <a:r>
              <a:rPr lang="de-DE" sz="1300" u="sng" dirty="0">
                <a:solidFill>
                  <a:srgbClr val="000000"/>
                </a:solidFill>
                <a:latin typeface="Arial"/>
                <a:ea typeface="Arial"/>
                <a:cs typeface="Arial"/>
                <a:sym typeface="Arial"/>
              </a:rPr>
              <a:t>Asylerhebliche Merkmale:</a:t>
            </a:r>
            <a:endParaRPr lang="de-DE" sz="1500" dirty="0">
              <a:solidFill>
                <a:srgbClr val="000000"/>
              </a:solidFill>
              <a:latin typeface="Arial"/>
              <a:ea typeface="Arial"/>
              <a:cs typeface="Arial"/>
              <a:sym typeface="Arial"/>
            </a:endParaRPr>
          </a:p>
          <a:p>
            <a:r>
              <a:rPr lang="de-DE" sz="1300" dirty="0">
                <a:solidFill>
                  <a:srgbClr val="000000"/>
                </a:solidFill>
                <a:latin typeface="Arial"/>
                <a:ea typeface="Arial"/>
                <a:cs typeface="Arial"/>
                <a:sym typeface="Arial"/>
              </a:rPr>
              <a:t>Die Verfolgung muss an die Zugehörigkeit zu einer </a:t>
            </a:r>
            <a:r>
              <a:rPr lang="de-DE" sz="1300" b="1" dirty="0">
                <a:solidFill>
                  <a:srgbClr val="000000"/>
                </a:solidFill>
                <a:latin typeface="Arial"/>
                <a:ea typeface="Arial"/>
                <a:cs typeface="Arial"/>
                <a:sym typeface="Arial"/>
              </a:rPr>
              <a:t>Rasse</a:t>
            </a:r>
            <a:r>
              <a:rPr lang="de-DE" sz="1300" dirty="0">
                <a:solidFill>
                  <a:srgbClr val="000000"/>
                </a:solidFill>
                <a:latin typeface="Arial"/>
                <a:ea typeface="Arial"/>
                <a:cs typeface="Arial"/>
                <a:sym typeface="Arial"/>
              </a:rPr>
              <a:t>, </a:t>
            </a:r>
            <a:r>
              <a:rPr lang="de-DE" sz="1300" b="1" dirty="0">
                <a:solidFill>
                  <a:srgbClr val="000000"/>
                </a:solidFill>
                <a:latin typeface="Arial"/>
                <a:ea typeface="Arial"/>
                <a:cs typeface="Arial"/>
                <a:sym typeface="Arial"/>
              </a:rPr>
              <a:t>Religion</a:t>
            </a:r>
            <a:r>
              <a:rPr lang="de-DE" sz="1300" dirty="0">
                <a:solidFill>
                  <a:srgbClr val="000000"/>
                </a:solidFill>
                <a:latin typeface="Arial"/>
                <a:ea typeface="Arial"/>
                <a:cs typeface="Arial"/>
                <a:sym typeface="Arial"/>
              </a:rPr>
              <a:t>, </a:t>
            </a:r>
            <a:r>
              <a:rPr lang="de-DE" sz="1300" b="1" dirty="0">
                <a:solidFill>
                  <a:srgbClr val="000000"/>
                </a:solidFill>
                <a:latin typeface="Arial"/>
                <a:ea typeface="Arial"/>
                <a:cs typeface="Arial"/>
                <a:sym typeface="Arial"/>
              </a:rPr>
              <a:t>Staatsangehörigkeit</a:t>
            </a:r>
            <a:r>
              <a:rPr lang="de-DE" sz="1300" dirty="0">
                <a:solidFill>
                  <a:srgbClr val="000000"/>
                </a:solidFill>
                <a:latin typeface="Arial"/>
                <a:ea typeface="Arial"/>
                <a:cs typeface="Arial"/>
                <a:sym typeface="Arial"/>
              </a:rPr>
              <a:t> oder einer bestimmten </a:t>
            </a:r>
            <a:r>
              <a:rPr lang="de-DE" sz="1300" b="1" dirty="0">
                <a:solidFill>
                  <a:srgbClr val="000000"/>
                </a:solidFill>
                <a:latin typeface="Arial"/>
                <a:ea typeface="Arial"/>
                <a:cs typeface="Arial"/>
                <a:sym typeface="Arial"/>
              </a:rPr>
              <a:t>sozialen Gruppe </a:t>
            </a:r>
            <a:r>
              <a:rPr lang="de-DE" sz="1300" dirty="0">
                <a:solidFill>
                  <a:srgbClr val="000000"/>
                </a:solidFill>
                <a:latin typeface="Arial"/>
                <a:ea typeface="Arial"/>
                <a:cs typeface="Arial"/>
                <a:sym typeface="Arial"/>
              </a:rPr>
              <a:t>oder an eine </a:t>
            </a:r>
            <a:r>
              <a:rPr lang="de-DE" sz="1300" b="1" dirty="0">
                <a:solidFill>
                  <a:srgbClr val="000000"/>
                </a:solidFill>
                <a:latin typeface="Arial"/>
                <a:ea typeface="Arial"/>
                <a:cs typeface="Arial"/>
                <a:sym typeface="Arial"/>
              </a:rPr>
              <a:t>politische Überzeugung </a:t>
            </a:r>
            <a:r>
              <a:rPr lang="de-DE" sz="1300" dirty="0">
                <a:solidFill>
                  <a:srgbClr val="000000"/>
                </a:solidFill>
                <a:latin typeface="Arial"/>
                <a:ea typeface="Arial"/>
                <a:cs typeface="Arial"/>
                <a:sym typeface="Arial"/>
              </a:rPr>
              <a:t>anknüpfen</a:t>
            </a:r>
            <a:endParaRPr lang="de-DE" dirty="0"/>
          </a:p>
          <a:p>
            <a:endParaRPr lang="de-DE" dirty="0"/>
          </a:p>
        </p:txBody>
      </p:sp>
      <p:sp>
        <p:nvSpPr>
          <p:cNvPr id="4" name="Foliennummernplatzhalter 3"/>
          <p:cNvSpPr>
            <a:spLocks noGrp="1"/>
          </p:cNvSpPr>
          <p:nvPr>
            <p:ph type="sldNum" sz="quarter" idx="5"/>
          </p:nvPr>
        </p:nvSpPr>
        <p:spPr/>
        <p:txBody>
          <a:bodyPr/>
          <a:lstStyle/>
          <a:p>
            <a:fld id="{6EDA45F3-4D50-45F2-9E66-F20245E465DA}" type="slidenum">
              <a:rPr lang="de-DE" smtClean="0"/>
              <a:t>35</a:t>
            </a:fld>
            <a:endParaRPr lang="de-DE"/>
          </a:p>
        </p:txBody>
      </p:sp>
    </p:spTree>
    <p:extLst>
      <p:ext uri="{BB962C8B-B14F-4D97-AF65-F5344CB8AC3E}">
        <p14:creationId xmlns:p14="http://schemas.microsoft.com/office/powerpoint/2010/main" val="2384003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661">
              <a:defRPr/>
            </a:pPr>
            <a:r>
              <a:rPr lang="de-DE" b="1" dirty="0"/>
              <a:t>Nicht genügend </a:t>
            </a:r>
            <a:r>
              <a:rPr lang="de-DE" dirty="0"/>
              <a:t>sind </a:t>
            </a:r>
          </a:p>
          <a:p>
            <a:pPr marL="185749" indent="-185749" defTabSz="990661">
              <a:buFont typeface="Arial" panose="020B0604020202020204" pitchFamily="34" charset="0"/>
              <a:buChar char="•"/>
              <a:defRPr/>
            </a:pPr>
            <a:r>
              <a:rPr lang="de-DE" dirty="0"/>
              <a:t>ein Verbot, bestimmte Religionen öffentlich auszuüben</a:t>
            </a:r>
          </a:p>
          <a:p>
            <a:pPr marL="185749" indent="-185749" defTabSz="990661">
              <a:buFont typeface="Arial" panose="020B0604020202020204" pitchFamily="34" charset="0"/>
              <a:buChar char="•"/>
              <a:defRPr/>
            </a:pPr>
            <a:r>
              <a:rPr lang="de-DE" dirty="0"/>
              <a:t>religiöse Differenzierungen beim Wahlrecht und beim Zugang zu den Ausbildungsstätten und zum Öffentlichen Dienst (BVerfGE 76, 143/168 f)</a:t>
            </a:r>
          </a:p>
          <a:p>
            <a:pPr marL="185749" indent="-185749" defTabSz="990661">
              <a:buFont typeface="Arial" panose="020B0604020202020204" pitchFamily="34" charset="0"/>
              <a:buChar char="•"/>
              <a:defRPr/>
            </a:pPr>
            <a:r>
              <a:rPr lang="de-DE" dirty="0"/>
              <a:t>die Pflicht zur Teilnahme an einem bekenntnisfremden Religionsunterricht (BVerwG, </a:t>
            </a:r>
            <a:r>
              <a:rPr lang="de-DE" dirty="0" err="1"/>
              <a:t>NVwZ</a:t>
            </a:r>
            <a:r>
              <a:rPr lang="de-DE" dirty="0"/>
              <a:t> 88, 263)</a:t>
            </a:r>
          </a:p>
          <a:p>
            <a:pPr marL="185749" indent="-185749" defTabSz="990661">
              <a:buFont typeface="Arial" panose="020B0604020202020204" pitchFamily="34" charset="0"/>
              <a:buChar char="•"/>
              <a:defRPr/>
            </a:pPr>
            <a:r>
              <a:rPr lang="de-DE" dirty="0"/>
              <a:t>das Verbot für zum Christentum konvertierte Muslime, an öffentlichen Gottesdiensten der christlichen Kirchen teilzunehmen (BVerwGE 120, 16/23 f)</a:t>
            </a:r>
          </a:p>
          <a:p>
            <a:pPr marL="185749" indent="-185749" defTabSz="990661">
              <a:buFont typeface="Arial" panose="020B0604020202020204" pitchFamily="34" charset="0"/>
              <a:buChar char="•"/>
              <a:defRPr/>
            </a:pPr>
            <a:r>
              <a:rPr lang="de-DE" dirty="0"/>
              <a:t>die Pflicht der Bürger, bei zahlreichen Gelegenheiten die Staatsflagge zu grüßen (BVerwGE 80, 321/324).</a:t>
            </a:r>
          </a:p>
          <a:p>
            <a:pPr defTabSz="990661">
              <a:defRPr/>
            </a:pPr>
            <a:endParaRPr lang="de-DE" dirty="0"/>
          </a:p>
          <a:p>
            <a:pPr defTabSz="990661">
              <a:defRPr/>
            </a:pPr>
            <a:r>
              <a:rPr lang="de-DE" sz="1000" u="sng" dirty="0">
                <a:solidFill>
                  <a:srgbClr val="000000"/>
                </a:solidFill>
                <a:latin typeface="Arial"/>
                <a:ea typeface="Arial"/>
                <a:cs typeface="Arial"/>
                <a:sym typeface="Arial"/>
              </a:rPr>
              <a:t>Beschl. v. 01.07.1987</a:t>
            </a:r>
            <a:r>
              <a:rPr lang="de-DE" sz="1000" dirty="0">
                <a:solidFill>
                  <a:srgbClr val="000000"/>
                </a:solidFill>
                <a:latin typeface="Arial"/>
                <a:ea typeface="Arial"/>
                <a:cs typeface="Arial"/>
                <a:sym typeface="Arial"/>
              </a:rPr>
              <a:t>: </a:t>
            </a:r>
            <a:r>
              <a:rPr lang="de-DE" sz="1300" dirty="0"/>
              <a:t>Asylgewährung bei Einschränkungen der Freiheit des religiösen Bekenntnisses erst, wenn Maßnahme zur Verleugnung oder Preisgabe des religiösen Bekenntnisses zwingt oder hindert Glauben im Privaten zu leben. (religiöses Existenzminimum)</a:t>
            </a:r>
          </a:p>
          <a:p>
            <a:pPr defTabSz="990661">
              <a:defRPr/>
            </a:pPr>
            <a:endParaRPr lang="de-DE" dirty="0"/>
          </a:p>
          <a:p>
            <a:endParaRPr lang="de-DE" dirty="0"/>
          </a:p>
        </p:txBody>
      </p:sp>
      <p:sp>
        <p:nvSpPr>
          <p:cNvPr id="4" name="Foliennummernplatzhalter 3"/>
          <p:cNvSpPr>
            <a:spLocks noGrp="1"/>
          </p:cNvSpPr>
          <p:nvPr>
            <p:ph type="sldNum" sz="quarter" idx="5"/>
          </p:nvPr>
        </p:nvSpPr>
        <p:spPr/>
        <p:txBody>
          <a:bodyPr/>
          <a:lstStyle/>
          <a:p>
            <a:fld id="{6EDA45F3-4D50-45F2-9E66-F20245E465DA}" type="slidenum">
              <a:rPr lang="de-DE" smtClean="0"/>
              <a:t>37</a:t>
            </a:fld>
            <a:endParaRPr lang="de-DE"/>
          </a:p>
        </p:txBody>
      </p:sp>
    </p:spTree>
    <p:extLst>
      <p:ext uri="{BB962C8B-B14F-4D97-AF65-F5344CB8AC3E}">
        <p14:creationId xmlns:p14="http://schemas.microsoft.com/office/powerpoint/2010/main" val="2343485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BÜMA = „Bescheinigung über die Meldung als Asylsuchender“</a:t>
            </a:r>
          </a:p>
          <a:p>
            <a:endParaRPr lang="de-DE" dirty="0"/>
          </a:p>
          <a:p>
            <a:r>
              <a:rPr lang="de-DE" dirty="0"/>
              <a:t>Ankunftsnachweis/Nachweis über die Registrierung, den Asylsuchende in der zuständigen Aufnahmeeinrichtung erhalten.</a:t>
            </a:r>
          </a:p>
          <a:p>
            <a:endParaRPr lang="de-DE" dirty="0"/>
          </a:p>
          <a:p>
            <a:r>
              <a:rPr lang="de-DE" dirty="0"/>
              <a:t>Der Ankunftsnachweis weist als erstes offizielles Dokument die Berechtigung zum Aufenthalt in DE nach. Er berechtigt dazu, staatliche Leistungen zu beziehen.</a:t>
            </a:r>
          </a:p>
        </p:txBody>
      </p:sp>
    </p:spTree>
    <p:extLst>
      <p:ext uri="{BB962C8B-B14F-4D97-AF65-F5344CB8AC3E}">
        <p14:creationId xmlns:p14="http://schemas.microsoft.com/office/powerpoint/2010/main" val="2828564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Individuelle Bedrohung im Rahmen eines bewaffneten Konflikts: </a:t>
            </a:r>
            <a:endParaRPr lang="de-DE" dirty="0"/>
          </a:p>
          <a:p>
            <a:pPr marL="185749" indent="-185749">
              <a:buFont typeface="Arial" panose="020B0604020202020204" pitchFamily="34" charset="0"/>
              <a:buChar char="•"/>
            </a:pPr>
            <a:r>
              <a:rPr lang="de-DE" dirty="0"/>
              <a:t>Es reicht nicht, dass im HKL überhaupt gekämpft wird, sondern es müssen individuelle Gefahren für Leib &amp; Leben drohen.</a:t>
            </a:r>
          </a:p>
          <a:p>
            <a:pPr marL="185749" indent="-185749">
              <a:buFont typeface="Arial" panose="020B0604020202020204" pitchFamily="34" charset="0"/>
              <a:buChar char="•"/>
            </a:pPr>
            <a:r>
              <a:rPr lang="de-DE" dirty="0"/>
              <a:t>Voraussetzungen durch </a:t>
            </a:r>
            <a:r>
              <a:rPr lang="de-DE" dirty="0" err="1"/>
              <a:t>Rspr</a:t>
            </a:r>
            <a:r>
              <a:rPr lang="de-DE" dirty="0"/>
              <a:t>. entwickelt: </a:t>
            </a:r>
            <a:r>
              <a:rPr lang="de-DE" b="1" dirty="0"/>
              <a:t>quantitative Betrachtung, verlangt wird bestimmte Gefahrendichte</a:t>
            </a:r>
          </a:p>
          <a:p>
            <a:pPr marL="185749" indent="-185749">
              <a:buFont typeface="Arial" panose="020B0604020202020204" pitchFamily="34" charset="0"/>
              <a:buChar char="•"/>
            </a:pPr>
            <a:endParaRPr lang="de-DE" b="1" dirty="0"/>
          </a:p>
          <a:p>
            <a:r>
              <a:rPr lang="de-DE" u="sng" dirty="0"/>
              <a:t>Frage: Wie kann diese herausgefunden werden?</a:t>
            </a:r>
          </a:p>
          <a:p>
            <a:pPr marL="185749" indent="-185749">
              <a:buFont typeface="Arial" panose="020B0604020202020204" pitchFamily="34" charset="0"/>
              <a:buChar char="•"/>
            </a:pPr>
            <a:r>
              <a:rPr lang="de-DE" dirty="0"/>
              <a:t>Die Rechtsprechung zählt also die Menschen, die in dem betroffenen Gebiet leben und stellt diese Zahl denn der Zahl der Verletzten und Getöteten gegenüber</a:t>
            </a:r>
          </a:p>
          <a:p>
            <a:pPr marL="185749" indent="-185749">
              <a:buFont typeface="Arial" panose="020B0604020202020204" pitchFamily="34" charset="0"/>
              <a:buChar char="•"/>
            </a:pPr>
            <a:r>
              <a:rPr lang="de-DE" b="1" dirty="0"/>
              <a:t>P: Alle Zahlen nur Schätzungen </a:t>
            </a:r>
            <a:r>
              <a:rPr lang="de-DE" dirty="0"/>
              <a:t>(z.B. in Afghanistan kein Bevölkerungsregister)</a:t>
            </a:r>
          </a:p>
          <a:p>
            <a:pPr marL="185749" indent="-185749">
              <a:buFont typeface="Arial" panose="020B0604020202020204" pitchFamily="34" charset="0"/>
              <a:buChar char="•"/>
            </a:pPr>
            <a:r>
              <a:rPr lang="de-DE" dirty="0"/>
              <a:t>Demzufolge wurde in den Bürgerkriegen in Afghanistan, Somalia, Irak, Sudan eine Gefährdung ausgeschlossen.</a:t>
            </a:r>
          </a:p>
          <a:p>
            <a:pPr marL="185749" indent="-185749">
              <a:buFont typeface="Arial" panose="020B0604020202020204" pitchFamily="34" charset="0"/>
              <a:buChar char="•"/>
            </a:pPr>
            <a:r>
              <a:rPr lang="de-DE" dirty="0"/>
              <a:t>Lediglich in Syrien wurde sie angenommen.</a:t>
            </a:r>
          </a:p>
          <a:p>
            <a:pPr marL="185749" indent="-185749">
              <a:buFont typeface="Arial" panose="020B0604020202020204" pitchFamily="34" charset="0"/>
              <a:buChar char="•"/>
            </a:pPr>
            <a:r>
              <a:rPr lang="de-DE" dirty="0"/>
              <a:t>Im Einzelfall sog. "gefahrerhöhende persönliche Umstände" möglich, aufgrund derer eine Person individuell von den allgemeinen Gefahren stärker betroffen ist (z.B. Ärzte, Journalisten, die in Kriegsgebieten eingesetzt sind, aber auch aufgrund ethnischer oder religiöser Zugehörigkeit, Behinderung, Vorerkrankung oder Alter).</a:t>
            </a:r>
          </a:p>
          <a:p>
            <a:endParaRPr lang="de-DE" dirty="0"/>
          </a:p>
        </p:txBody>
      </p:sp>
      <p:sp>
        <p:nvSpPr>
          <p:cNvPr id="4" name="Foliennummernplatzhalter 3"/>
          <p:cNvSpPr>
            <a:spLocks noGrp="1"/>
          </p:cNvSpPr>
          <p:nvPr>
            <p:ph type="sldNum" sz="quarter" idx="5"/>
          </p:nvPr>
        </p:nvSpPr>
        <p:spPr/>
        <p:txBody>
          <a:bodyPr/>
          <a:lstStyle/>
          <a:p>
            <a:fld id="{6EDA45F3-4D50-45F2-9E66-F20245E465DA}" type="slidenum">
              <a:rPr lang="de-DE" smtClean="0"/>
              <a:t>40</a:t>
            </a:fld>
            <a:endParaRPr lang="de-DE"/>
          </a:p>
        </p:txBody>
      </p:sp>
    </p:spTree>
    <p:extLst>
      <p:ext uri="{BB962C8B-B14F-4D97-AF65-F5344CB8AC3E}">
        <p14:creationId xmlns:p14="http://schemas.microsoft.com/office/powerpoint/2010/main" val="2468302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BÜMA = „Bescheinigung über die Meldung als Asylsuchender“</a:t>
            </a:r>
          </a:p>
          <a:p>
            <a:endParaRPr lang="de-DE" dirty="0"/>
          </a:p>
          <a:p>
            <a:r>
              <a:rPr lang="de-DE" dirty="0"/>
              <a:t>Ankunftsnachweis/Nachweis über die Registrierung, den Asylsuchende in der zuständigen Aufnahmeeinrichtung erhalten.</a:t>
            </a:r>
          </a:p>
          <a:p>
            <a:endParaRPr lang="de-DE" dirty="0"/>
          </a:p>
          <a:p>
            <a:r>
              <a:rPr lang="de-DE" dirty="0"/>
              <a:t>Der Ankunftsnachweis weist als erstes offizielles Dokument die Berechtigung zum Aufenthalt in DE nach. Er berechtigt dazu, staatliche Leistungen zu beziehen.</a:t>
            </a:r>
          </a:p>
        </p:txBody>
      </p:sp>
    </p:spTree>
    <p:extLst>
      <p:ext uri="{BB962C8B-B14F-4D97-AF65-F5344CB8AC3E}">
        <p14:creationId xmlns:p14="http://schemas.microsoft.com/office/powerpoint/2010/main" val="1045369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Schutz nach der EMRK (Abs. 5): </a:t>
            </a:r>
          </a:p>
          <a:p>
            <a:pPr marL="185749" indent="-185749" defTabSz="990661">
              <a:buFont typeface="Arial" panose="020B0604020202020204" pitchFamily="34" charset="0"/>
              <a:buChar char="•"/>
              <a:defRPr/>
            </a:pPr>
            <a:r>
              <a:rPr lang="de-DE" b="0" u="none" dirty="0"/>
              <a:t>Zielstaatsbezogenes Abschiebungshindernis (Ausländer muss im Zielstaat Gefahr drohen)</a:t>
            </a:r>
          </a:p>
          <a:p>
            <a:pPr marL="185749" indent="-185749">
              <a:buFont typeface="Arial" panose="020B0604020202020204" pitchFamily="34" charset="0"/>
              <a:buChar char="•"/>
            </a:pPr>
            <a:r>
              <a:rPr lang="de-DE" b="0" u="none" dirty="0"/>
              <a:t>Bsp.: Ausländer kann seinen existenziellen Lebensunterhalt nicht sichern</a:t>
            </a:r>
          </a:p>
          <a:p>
            <a:pPr marL="185749" indent="-185749">
              <a:buFont typeface="Arial" panose="020B0604020202020204" pitchFamily="34" charset="0"/>
              <a:buChar char="•"/>
            </a:pPr>
            <a:r>
              <a:rPr lang="de-DE" b="0" u="none" dirty="0"/>
              <a:t>§ 60 V AufenthG wird vom BAMF insbesondere bei </a:t>
            </a:r>
            <a:r>
              <a:rPr lang="de-DE" b="1" u="none" dirty="0"/>
              <a:t>alleinstehenden Minderjährigen </a:t>
            </a:r>
            <a:r>
              <a:rPr lang="de-DE" b="0" u="none" dirty="0"/>
              <a:t>angewandt, wenn eine </a:t>
            </a:r>
            <a:r>
              <a:rPr lang="de-DE" b="1" u="none" dirty="0"/>
              <a:t>Versorgung im Herkunftsland </a:t>
            </a:r>
            <a:r>
              <a:rPr lang="de-DE" b="0" u="none" dirty="0"/>
              <a:t>(häufig Afghanistan, aber auch Griechenland) </a:t>
            </a:r>
            <a:r>
              <a:rPr lang="de-DE" b="1" u="none" dirty="0"/>
              <a:t>nicht gesichert </a:t>
            </a:r>
            <a:r>
              <a:rPr lang="de-DE" b="0" u="none" dirty="0"/>
              <a:t>ist und die Lage so schlecht ist, dass dem betroffenen Kind nur ein </a:t>
            </a:r>
            <a:r>
              <a:rPr lang="de-DE" b="1" u="none" dirty="0"/>
              <a:t>Dahinvegetieren am Rande des Existenzminimums </a:t>
            </a:r>
            <a:r>
              <a:rPr lang="de-DE" b="0" u="none" dirty="0"/>
              <a:t>möglich wäre.</a:t>
            </a:r>
          </a:p>
          <a:p>
            <a:pPr marL="185749" indent="-185749" defTabSz="990661">
              <a:buFont typeface="Arial" panose="020B0604020202020204" pitchFamily="34" charset="0"/>
              <a:buChar char="•"/>
              <a:defRPr/>
            </a:pPr>
            <a:r>
              <a:rPr lang="de-DE" b="0" u="none" dirty="0"/>
              <a:t>Auch bei </a:t>
            </a:r>
            <a:r>
              <a:rPr lang="de-DE" b="0" u="none" dirty="0" err="1"/>
              <a:t>Dublinrückführungen</a:t>
            </a:r>
            <a:r>
              <a:rPr lang="de-DE" b="0" u="none" dirty="0"/>
              <a:t>: </a:t>
            </a:r>
            <a:r>
              <a:rPr lang="de-DE" sz="1300" dirty="0"/>
              <a:t>Abschiebung aus menschenrechtlichen Gründen nicht erlaubt, wenn in </a:t>
            </a:r>
            <a:r>
              <a:rPr lang="de-DE" sz="1300" b="1" dirty="0"/>
              <a:t>eigentlich zuständigem Land systemische Mängel vorherrschen </a:t>
            </a:r>
            <a:r>
              <a:rPr lang="de-DE" sz="1300" dirty="0"/>
              <a:t>(Bsp.: Kroatien, Griechenland)</a:t>
            </a:r>
          </a:p>
          <a:p>
            <a:pPr marL="185749" indent="-185749" defTabSz="990661">
              <a:buFont typeface="Arial" panose="020B0604020202020204" pitchFamily="34" charset="0"/>
              <a:buChar char="•"/>
              <a:defRPr/>
            </a:pPr>
            <a:endParaRPr lang="de-DE" sz="1300" dirty="0"/>
          </a:p>
          <a:p>
            <a:pPr defTabSz="990661">
              <a:defRPr/>
            </a:pPr>
            <a:r>
              <a:rPr lang="de-DE" sz="1300" b="1" u="sng" dirty="0"/>
              <a:t>§ 60 Abs. 7:</a:t>
            </a:r>
          </a:p>
          <a:p>
            <a:pPr marL="185749" indent="-185749" defTabSz="990661">
              <a:buFont typeface="Arial" panose="020B0604020202020204" pitchFamily="34" charset="0"/>
              <a:buChar char="•"/>
              <a:defRPr/>
            </a:pPr>
            <a:r>
              <a:rPr lang="de-DE" dirty="0"/>
              <a:t>Es muss eine erhebliche konkrete Gefahr für Leib, Leben oder Freiheit vorliegen.</a:t>
            </a:r>
            <a:endParaRPr lang="de-DE" sz="2200" dirty="0"/>
          </a:p>
          <a:p>
            <a:pPr marL="185749" indent="-185749" defTabSz="990661">
              <a:buFont typeface="Arial" panose="020B0604020202020204" pitchFamily="34" charset="0"/>
              <a:buChar char="•"/>
              <a:defRPr/>
            </a:pPr>
            <a:r>
              <a:rPr lang="de-DE" dirty="0"/>
              <a:t>Hauptanwendungsfall des § 60 VII AufenthG ist daher derzeit eine </a:t>
            </a:r>
            <a:r>
              <a:rPr lang="de-DE" b="1" dirty="0"/>
              <a:t>bestehende schwere Erkrankung, bei der die Gefahr besteht, dass sie entweder im Heimatland nicht behandelbar ist oder sich aus sonstigen Gründen alsbald nach der Rückkehr erheblich oder lebensbedrohlich verschlechtern würde</a:t>
            </a:r>
            <a:r>
              <a:rPr lang="de-DE" dirty="0"/>
              <a:t>.</a:t>
            </a:r>
            <a:endParaRPr lang="de-DE" sz="2200" dirty="0"/>
          </a:p>
          <a:p>
            <a:pPr marL="185749" indent="-185749" defTabSz="990661">
              <a:buFont typeface="Arial" panose="020B0604020202020204" pitchFamily="34" charset="0"/>
              <a:buChar char="•"/>
              <a:defRPr/>
            </a:pPr>
            <a:endParaRPr lang="de-DE" sz="1300" dirty="0"/>
          </a:p>
          <a:p>
            <a:pPr marL="185749" indent="-185749">
              <a:buFont typeface="Arial" panose="020B0604020202020204" pitchFamily="34" charset="0"/>
              <a:buChar char="•"/>
            </a:pPr>
            <a:endParaRPr lang="de-DE" b="0" u="none" dirty="0"/>
          </a:p>
          <a:p>
            <a:endParaRPr lang="de-DE" dirty="0"/>
          </a:p>
          <a:p>
            <a:endParaRPr lang="de-DE" dirty="0"/>
          </a:p>
        </p:txBody>
      </p:sp>
      <p:sp>
        <p:nvSpPr>
          <p:cNvPr id="4" name="Foliennummernplatzhalter 3"/>
          <p:cNvSpPr>
            <a:spLocks noGrp="1"/>
          </p:cNvSpPr>
          <p:nvPr>
            <p:ph type="sldNum" sz="quarter" idx="5"/>
          </p:nvPr>
        </p:nvSpPr>
        <p:spPr/>
        <p:txBody>
          <a:bodyPr/>
          <a:lstStyle/>
          <a:p>
            <a:fld id="{6EDA45F3-4D50-45F2-9E66-F20245E465DA}" type="slidenum">
              <a:rPr lang="de-DE" smtClean="0"/>
              <a:t>43</a:t>
            </a:fld>
            <a:endParaRPr lang="de-DE"/>
          </a:p>
        </p:txBody>
      </p:sp>
    </p:spTree>
    <p:extLst>
      <p:ext uri="{BB962C8B-B14F-4D97-AF65-F5344CB8AC3E}">
        <p14:creationId xmlns:p14="http://schemas.microsoft.com/office/powerpoint/2010/main" val="3490558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8:notes"/>
          <p:cNvSpPr txBox="1">
            <a:spLocks noGrp="1"/>
          </p:cNvSpPr>
          <p:nvPr>
            <p:ph type="body" idx="1"/>
          </p:nvPr>
        </p:nvSpPr>
        <p:spPr>
          <a:xfrm>
            <a:off x="88781" y="5139156"/>
            <a:ext cx="7151798" cy="6144633"/>
          </a:xfrm>
          <a:prstGeom prst="rect">
            <a:avLst/>
          </a:prstGeom>
          <a:noFill/>
          <a:ln>
            <a:noFill/>
          </a:ln>
        </p:spPr>
        <p:txBody>
          <a:bodyPr spcFirstLastPara="1" wrap="square" lIns="0" tIns="0" rIns="0" bIns="0" anchor="t" anchorCtr="0">
            <a:noAutofit/>
          </a:bodyPr>
          <a:lstStyle/>
          <a:p>
            <a:pPr marL="215457" indent="-215457">
              <a:buSzPts val="810"/>
              <a:buFont typeface="Noto Sans Symbols"/>
              <a:buChar char="●"/>
            </a:pPr>
            <a:r>
              <a:rPr lang="de-DE" sz="1800" dirty="0"/>
              <a:t>Was kann gegen Ablehnung unternommen werden? Was kann man tun, wenn man mit der Entscheidung einer Behörde nicht zufrieden ist?</a:t>
            </a:r>
            <a:endParaRPr sz="2000" dirty="0"/>
          </a:p>
          <a:p>
            <a:pPr marL="215457" indent="-215457">
              <a:buSzPts val="810"/>
              <a:buFont typeface="Noto Sans Symbols"/>
              <a:buChar char="●"/>
            </a:pPr>
            <a:r>
              <a:rPr lang="de-DE" sz="1800" dirty="0"/>
              <a:t>Rechtsschutz. Allerdings kein Widerspruch:</a:t>
            </a:r>
            <a:endParaRPr sz="2000" dirty="0"/>
          </a:p>
          <a:p>
            <a:pPr marL="215457" indent="-215457">
              <a:buSzPts val="810"/>
              <a:buFont typeface="Noto Sans Symbols"/>
              <a:buChar char="●"/>
            </a:pPr>
            <a:r>
              <a:rPr lang="de-DE" sz="1800" dirty="0"/>
              <a:t>§ 11 AsylVfG: Gegen Maßnahmen und Entscheidungen nach diesem Gesetz findet kein Widerspruch statt.</a:t>
            </a:r>
            <a:endParaRPr sz="2000" dirty="0"/>
          </a:p>
          <a:p>
            <a:pPr marL="215457" indent="-215457">
              <a:buSzPts val="810"/>
              <a:buFont typeface="Noto Sans Symbols"/>
              <a:buChar char="●"/>
            </a:pPr>
            <a:endParaRPr sz="2000" dirty="0"/>
          </a:p>
          <a:p>
            <a:pPr marL="215457" indent="-215457">
              <a:buSzPts val="810"/>
              <a:buFont typeface="Noto Sans Symbols"/>
              <a:buChar char="●"/>
            </a:pPr>
            <a:r>
              <a:rPr lang="de-DE" sz="1800" dirty="0"/>
              <a:t>Gegen ablehnende Entscheidung des BAMF kann (Verpflichtungs-)Klage vor dem Verwaltungsgericht erhoben werden. Dies ist festgelegt im Asylgesetz (vgl. AsylG, § 74 ff., VwGO, § 67 Abs. 1)</a:t>
            </a:r>
            <a:endParaRPr sz="2000" dirty="0"/>
          </a:p>
          <a:p>
            <a:pPr marL="215457" indent="-215457">
              <a:buSzPts val="810"/>
              <a:buFont typeface="Noto Sans Symbols"/>
              <a:buChar char="●"/>
            </a:pPr>
            <a:endParaRPr sz="2000" dirty="0"/>
          </a:p>
          <a:p>
            <a:pPr marL="215457" indent="-215457">
              <a:buSzPts val="810"/>
              <a:buFont typeface="Noto Sans Symbols"/>
              <a:buChar char="●"/>
            </a:pPr>
            <a:r>
              <a:rPr lang="de-DE" sz="1800" dirty="0"/>
              <a:t>Instanzenzug bis EuGH offen</a:t>
            </a:r>
            <a:endParaRPr sz="2000" dirty="0"/>
          </a:p>
          <a:p>
            <a:pPr marL="215457" indent="-215457">
              <a:buSzPts val="810"/>
              <a:buFont typeface="Noto Sans Symbols"/>
              <a:buChar char="●"/>
            </a:pPr>
            <a:endParaRPr sz="2000" dirty="0"/>
          </a:p>
          <a:p>
            <a:pPr marL="215457" indent="-215457">
              <a:buSzPts val="810"/>
              <a:buFont typeface="Noto Sans Symbols"/>
              <a:buChar char="●"/>
            </a:pPr>
            <a:r>
              <a:rPr lang="de-DE" sz="1800" dirty="0"/>
              <a:t>Das Gericht überprüft dann die Entscheidung des Bundesamtes. Kommt es zu der Erkenntnis, dass die Voraussetzungen für eine Schutzgewährung sehr wohl bestehen, hebt es den Bescheid auf und verpflichtet das Bundesamt zu einer Schutzgewährung. Wird die Ablehnung aller Schutzformen bestätigt, wird die Klage abgewiesen und die Verpflichtung zur Ausreise bleibt bestehen.</a:t>
            </a:r>
            <a:endParaRPr sz="2000" dirty="0"/>
          </a:p>
        </p:txBody>
      </p:sp>
      <p:sp>
        <p:nvSpPr>
          <p:cNvPr id="220" name="Google Shape;220;p28:notes"/>
          <p:cNvSpPr>
            <a:spLocks noGrp="1" noRot="1" noChangeAspect="1"/>
          </p:cNvSpPr>
          <p:nvPr>
            <p:ph type="sldImg" idx="2"/>
          </p:nvPr>
        </p:nvSpPr>
        <p:spPr>
          <a:xfrm>
            <a:off x="-158750" y="835025"/>
            <a:ext cx="7421563" cy="4175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2:notes"/>
          <p:cNvSpPr txBox="1">
            <a:spLocks noGrp="1"/>
          </p:cNvSpPr>
          <p:nvPr>
            <p:ph type="body" idx="1"/>
          </p:nvPr>
        </p:nvSpPr>
        <p:spPr>
          <a:xfrm>
            <a:off x="710232" y="5288494"/>
            <a:ext cx="5681966" cy="5010146"/>
          </a:xfrm>
          <a:prstGeom prst="rect">
            <a:avLst/>
          </a:prstGeom>
          <a:noFill/>
          <a:ln>
            <a:noFill/>
          </a:ln>
        </p:spPr>
        <p:txBody>
          <a:bodyPr spcFirstLastPara="1" wrap="square" lIns="91195" tIns="91195" rIns="91195" bIns="91195" anchor="ctr" anchorCtr="0">
            <a:noAutofit/>
          </a:bodyPr>
          <a:lstStyle/>
          <a:p>
            <a:endParaRPr/>
          </a:p>
        </p:txBody>
      </p:sp>
      <p:sp>
        <p:nvSpPr>
          <p:cNvPr id="245" name="Google Shape;245;p32:notes"/>
          <p:cNvSpPr>
            <a:spLocks noGrp="1" noRot="1" noChangeAspect="1"/>
          </p:cNvSpPr>
          <p:nvPr>
            <p:ph type="sldImg" idx="2"/>
          </p:nvPr>
        </p:nvSpPr>
        <p:spPr>
          <a:xfrm>
            <a:off x="-158750" y="835025"/>
            <a:ext cx="7421563" cy="4175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8:notes"/>
          <p:cNvSpPr txBox="1">
            <a:spLocks noGrp="1"/>
          </p:cNvSpPr>
          <p:nvPr>
            <p:ph type="body" idx="1"/>
          </p:nvPr>
        </p:nvSpPr>
        <p:spPr>
          <a:xfrm>
            <a:off x="710279" y="5250923"/>
            <a:ext cx="5681886" cy="5324844"/>
          </a:xfrm>
          <a:prstGeom prst="rect">
            <a:avLst/>
          </a:prstGeom>
          <a:noFill/>
          <a:ln>
            <a:noFill/>
          </a:ln>
        </p:spPr>
        <p:txBody>
          <a:bodyPr spcFirstLastPara="1" wrap="square" lIns="0" tIns="0" rIns="0" bIns="0" anchor="t" anchorCtr="0">
            <a:noAutofit/>
          </a:bodyPr>
          <a:lstStyle/>
          <a:p>
            <a:endParaRPr sz="2000" dirty="0"/>
          </a:p>
        </p:txBody>
      </p:sp>
      <p:sp>
        <p:nvSpPr>
          <p:cNvPr id="83" name="Google Shape;83;p8:notes"/>
          <p:cNvSpPr>
            <a:spLocks noGrp="1" noRot="1" noChangeAspect="1"/>
          </p:cNvSpPr>
          <p:nvPr>
            <p:ph type="sldImg" idx="2"/>
          </p:nvPr>
        </p:nvSpPr>
        <p:spPr>
          <a:xfrm>
            <a:off x="-158750" y="835025"/>
            <a:ext cx="7421563" cy="4175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BÜMA = „Bescheinigung über die Meldung als Asylsuchender“</a:t>
            </a:r>
          </a:p>
          <a:p>
            <a:endParaRPr lang="de-DE" dirty="0"/>
          </a:p>
          <a:p>
            <a:r>
              <a:rPr lang="de-DE" dirty="0"/>
              <a:t>Ankunftsnachweis/Nachweis über die Registrierung, den Asylsuchende in der zuständigen Aufnahmeeinrichtung erhalten.</a:t>
            </a:r>
          </a:p>
          <a:p>
            <a:endParaRPr lang="de-DE" dirty="0"/>
          </a:p>
          <a:p>
            <a:r>
              <a:rPr lang="de-DE" dirty="0"/>
              <a:t>Der Ankunftsnachweis weist als erstes offizielles Dokument die Berechtigung zum Aufenthalt in DE nach. Er berechtigt dazu, staatliche Leistungen zu beziehen.</a:t>
            </a:r>
          </a:p>
        </p:txBody>
      </p:sp>
    </p:spTree>
    <p:extLst>
      <p:ext uri="{BB962C8B-B14F-4D97-AF65-F5344CB8AC3E}">
        <p14:creationId xmlns:p14="http://schemas.microsoft.com/office/powerpoint/2010/main" val="1950818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BÜMA = „Bescheinigung über die Meldung als Asylsuchender“</a:t>
            </a:r>
          </a:p>
          <a:p>
            <a:endParaRPr lang="de-DE" dirty="0"/>
          </a:p>
          <a:p>
            <a:r>
              <a:rPr lang="de-DE" dirty="0"/>
              <a:t>Ankunftsnachweis/Nachweis über die Registrierung, den Asylsuchende in der zuständigen Aufnahmeeinrichtung erhalten.</a:t>
            </a:r>
          </a:p>
          <a:p>
            <a:endParaRPr lang="de-DE" dirty="0"/>
          </a:p>
          <a:p>
            <a:r>
              <a:rPr lang="de-DE" dirty="0"/>
              <a:t>Der Ankunftsnachweis weist als erstes offizielles Dokument die Berechtigung zum Aufenthalt in DE nach. Er berechtigt dazu, staatliche Leistungen zu beziehen.</a:t>
            </a:r>
          </a:p>
        </p:txBody>
      </p:sp>
    </p:spTree>
    <p:extLst>
      <p:ext uri="{BB962C8B-B14F-4D97-AF65-F5344CB8AC3E}">
        <p14:creationId xmlns:p14="http://schemas.microsoft.com/office/powerpoint/2010/main" val="55747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EDA45F3-4D50-45F2-9E66-F20245E465DA}" type="slidenum">
              <a:rPr lang="de-DE" smtClean="0"/>
              <a:t>6</a:t>
            </a:fld>
            <a:endParaRPr lang="de-DE"/>
          </a:p>
        </p:txBody>
      </p:sp>
    </p:spTree>
    <p:extLst>
      <p:ext uri="{BB962C8B-B14F-4D97-AF65-F5344CB8AC3E}">
        <p14:creationId xmlns:p14="http://schemas.microsoft.com/office/powerpoint/2010/main" val="3336395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Große Länder mit hohen Steuereinnahmen müssen mehr Menschen aufnehmen als Stadtstaaten.</a:t>
            </a:r>
          </a:p>
          <a:p>
            <a:r>
              <a:rPr lang="de-DE" dirty="0"/>
              <a:t>Kritik? Fläche spielt keine Rolle und bilde nicht ab, wie gut die Kommunen in der Lage sind, Flüchtlinge aufzunehmen und zu integrieren.</a:t>
            </a:r>
          </a:p>
          <a:p>
            <a:endParaRPr lang="de-DE" dirty="0"/>
          </a:p>
        </p:txBody>
      </p:sp>
      <p:sp>
        <p:nvSpPr>
          <p:cNvPr id="4" name="Foliennummernplatzhalter 3"/>
          <p:cNvSpPr>
            <a:spLocks noGrp="1"/>
          </p:cNvSpPr>
          <p:nvPr>
            <p:ph type="sldNum" sz="quarter" idx="5"/>
          </p:nvPr>
        </p:nvSpPr>
        <p:spPr/>
        <p:txBody>
          <a:bodyPr/>
          <a:lstStyle/>
          <a:p>
            <a:fld id="{6EDA45F3-4D50-45F2-9E66-F20245E465DA}" type="slidenum">
              <a:rPr lang="de-DE" smtClean="0"/>
              <a:t>7</a:t>
            </a:fld>
            <a:endParaRPr lang="de-DE"/>
          </a:p>
        </p:txBody>
      </p:sp>
    </p:spTree>
    <p:extLst>
      <p:ext uri="{BB962C8B-B14F-4D97-AF65-F5344CB8AC3E}">
        <p14:creationId xmlns:p14="http://schemas.microsoft.com/office/powerpoint/2010/main" val="3684028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Saarland: Lebach</a:t>
            </a:r>
          </a:p>
          <a:p>
            <a:endParaRPr lang="de-DE" dirty="0"/>
          </a:p>
          <a:p>
            <a:r>
              <a:rPr lang="de-DE" dirty="0"/>
              <a:t>BAMF = Bundesamt für Migration und Flüchtlinge</a:t>
            </a:r>
          </a:p>
          <a:p>
            <a:endParaRPr lang="de-DE" dirty="0"/>
          </a:p>
          <a:p>
            <a:r>
              <a:rPr lang="de-DE" dirty="0"/>
              <a:t>Während ihres Aufenthalts erhalten Asylsuchende bzw. Asylantragstellende </a:t>
            </a:r>
            <a:r>
              <a:rPr lang="de-DE" b="1" dirty="0"/>
              <a:t>existenzsichernde Sachleistungen </a:t>
            </a:r>
            <a:r>
              <a:rPr lang="de-DE" dirty="0"/>
              <a:t>und einen monatlichen Geldbetrag (sog. „Taschengeld“ seit 2022 gem. § 3a (1) </a:t>
            </a:r>
            <a:r>
              <a:rPr lang="de-DE" dirty="0" err="1"/>
              <a:t>AsylblG</a:t>
            </a:r>
            <a:r>
              <a:rPr lang="de-DE" dirty="0"/>
              <a:t> </a:t>
            </a:r>
            <a:r>
              <a:rPr lang="de-DE" b="1" dirty="0"/>
              <a:t>höchstens 163 €</a:t>
            </a:r>
            <a:r>
              <a:rPr lang="de-DE" dirty="0"/>
              <a:t>) zur Deckung der persönlichen Bedürfnisse im Alltag. </a:t>
            </a:r>
          </a:p>
          <a:p>
            <a:endParaRPr lang="de-DE" dirty="0"/>
          </a:p>
          <a:p>
            <a:r>
              <a:rPr lang="de-DE" dirty="0"/>
              <a:t>Zu den Leistungen zählen: Grundleistungen für Ernährung, Unterkunft, Heizung, Kleidung, Gesundheits- und Körperpflege, Gebrauchs- und Verbrauchsgüter im Haushalt, Leistungen zur Deckung persönlicher Bedürfnisse, Leistungen bei Krankheit, Schwangerschaft und Geburt sowie individuelle Leistungen, die vom Einzelfall abhängen.</a:t>
            </a:r>
          </a:p>
          <a:p>
            <a:endParaRPr lang="de-DE" dirty="0"/>
          </a:p>
        </p:txBody>
      </p:sp>
      <p:sp>
        <p:nvSpPr>
          <p:cNvPr id="4" name="Foliennummernplatzhalter 3"/>
          <p:cNvSpPr>
            <a:spLocks noGrp="1"/>
          </p:cNvSpPr>
          <p:nvPr>
            <p:ph type="sldNum" sz="quarter" idx="5"/>
          </p:nvPr>
        </p:nvSpPr>
        <p:spPr/>
        <p:txBody>
          <a:bodyPr/>
          <a:lstStyle/>
          <a:p>
            <a:fld id="{6EDA45F3-4D50-45F2-9E66-F20245E465DA}" type="slidenum">
              <a:rPr lang="de-DE" smtClean="0"/>
              <a:t>8</a:t>
            </a:fld>
            <a:endParaRPr lang="de-DE"/>
          </a:p>
        </p:txBody>
      </p:sp>
    </p:spTree>
    <p:extLst>
      <p:ext uri="{BB962C8B-B14F-4D97-AF65-F5344CB8AC3E}">
        <p14:creationId xmlns:p14="http://schemas.microsoft.com/office/powerpoint/2010/main" val="107921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BÜMA = „Bescheinigung über die Meldung als Asylsuchender“</a:t>
            </a:r>
          </a:p>
          <a:p>
            <a:endParaRPr lang="de-DE" dirty="0"/>
          </a:p>
          <a:p>
            <a:r>
              <a:rPr lang="de-DE" dirty="0"/>
              <a:t>Ankunftsnachweis/Nachweis über die Registrierung, den Asylsuchende in der zuständigen Aufnahmeeinrichtung erhalten.</a:t>
            </a:r>
          </a:p>
          <a:p>
            <a:endParaRPr lang="de-DE" dirty="0"/>
          </a:p>
          <a:p>
            <a:r>
              <a:rPr lang="de-DE" dirty="0"/>
              <a:t>Der Ankunftsnachweis weist als erstes offizielles Dokument die Berechtigung zum Aufenthalt in DE nach. Er berechtigt dazu, staatliche Leistungen zu beziehen.</a:t>
            </a:r>
          </a:p>
        </p:txBody>
      </p:sp>
    </p:spTree>
    <p:extLst>
      <p:ext uri="{BB962C8B-B14F-4D97-AF65-F5344CB8AC3E}">
        <p14:creationId xmlns:p14="http://schemas.microsoft.com/office/powerpoint/2010/main" val="401770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43166C-4BF2-8944-70F4-C21FB8E090C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C83CE42-464F-6DB0-799E-2C080BECF0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C85A578-ADCD-B9BB-CFE1-110D9FE78518}"/>
              </a:ext>
            </a:extLst>
          </p:cNvPr>
          <p:cNvSpPr>
            <a:spLocks noGrp="1"/>
          </p:cNvSpPr>
          <p:nvPr>
            <p:ph type="dt" sz="half" idx="10"/>
          </p:nvPr>
        </p:nvSpPr>
        <p:spPr/>
        <p:txBody>
          <a:bodyPr/>
          <a:lstStyle/>
          <a:p>
            <a:fld id="{A37D10B7-2AEF-4A3F-8E26-07A8F9C26C32}" type="datetimeFigureOut">
              <a:rPr lang="de-DE" smtClean="0"/>
              <a:t>22.11.2024</a:t>
            </a:fld>
            <a:endParaRPr lang="de-DE"/>
          </a:p>
        </p:txBody>
      </p:sp>
      <p:sp>
        <p:nvSpPr>
          <p:cNvPr id="5" name="Fußzeilenplatzhalter 4">
            <a:extLst>
              <a:ext uri="{FF2B5EF4-FFF2-40B4-BE49-F238E27FC236}">
                <a16:creationId xmlns:a16="http://schemas.microsoft.com/office/drawing/2014/main" id="{4D87BBE3-0368-2399-F9BE-261A9C9B6C2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E98E82F-A10A-57A5-0122-D9BC8780C39D}"/>
              </a:ext>
            </a:extLst>
          </p:cNvPr>
          <p:cNvSpPr>
            <a:spLocks noGrp="1"/>
          </p:cNvSpPr>
          <p:nvPr>
            <p:ph type="sldNum" sz="quarter" idx="12"/>
          </p:nvPr>
        </p:nvSpPr>
        <p:spPr/>
        <p:txBody>
          <a:bodyPr/>
          <a:lstStyle/>
          <a:p>
            <a:fld id="{EA32194B-0BFD-4D51-8263-0C975A1B6DB6}" type="slidenum">
              <a:rPr lang="de-DE" smtClean="0"/>
              <a:t>‹#›</a:t>
            </a:fld>
            <a:endParaRPr lang="de-DE"/>
          </a:p>
        </p:txBody>
      </p:sp>
    </p:spTree>
    <p:extLst>
      <p:ext uri="{BB962C8B-B14F-4D97-AF65-F5344CB8AC3E}">
        <p14:creationId xmlns:p14="http://schemas.microsoft.com/office/powerpoint/2010/main" val="2628557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C8E225-BF2C-D7A7-A52E-3834C67C3E0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D8B007F-E9D3-94F1-7783-B82BA76948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AEA10E2-4A04-4888-369A-2FDAB1829448}"/>
              </a:ext>
            </a:extLst>
          </p:cNvPr>
          <p:cNvSpPr>
            <a:spLocks noGrp="1"/>
          </p:cNvSpPr>
          <p:nvPr>
            <p:ph type="dt" sz="half" idx="10"/>
          </p:nvPr>
        </p:nvSpPr>
        <p:spPr/>
        <p:txBody>
          <a:bodyPr/>
          <a:lstStyle/>
          <a:p>
            <a:fld id="{A37D10B7-2AEF-4A3F-8E26-07A8F9C26C32}" type="datetimeFigureOut">
              <a:rPr lang="de-DE" smtClean="0"/>
              <a:t>22.11.2024</a:t>
            </a:fld>
            <a:endParaRPr lang="de-DE"/>
          </a:p>
        </p:txBody>
      </p:sp>
      <p:sp>
        <p:nvSpPr>
          <p:cNvPr id="5" name="Fußzeilenplatzhalter 4">
            <a:extLst>
              <a:ext uri="{FF2B5EF4-FFF2-40B4-BE49-F238E27FC236}">
                <a16:creationId xmlns:a16="http://schemas.microsoft.com/office/drawing/2014/main" id="{2D5BA9C1-09C9-F696-DCC7-C8F072EE4EF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4DF64EA-8625-E641-BF2E-984A213FFCA3}"/>
              </a:ext>
            </a:extLst>
          </p:cNvPr>
          <p:cNvSpPr>
            <a:spLocks noGrp="1"/>
          </p:cNvSpPr>
          <p:nvPr>
            <p:ph type="sldNum" sz="quarter" idx="12"/>
          </p:nvPr>
        </p:nvSpPr>
        <p:spPr/>
        <p:txBody>
          <a:bodyPr/>
          <a:lstStyle/>
          <a:p>
            <a:fld id="{EA32194B-0BFD-4D51-8263-0C975A1B6DB6}" type="slidenum">
              <a:rPr lang="de-DE" smtClean="0"/>
              <a:t>‹#›</a:t>
            </a:fld>
            <a:endParaRPr lang="de-DE"/>
          </a:p>
        </p:txBody>
      </p:sp>
    </p:spTree>
    <p:extLst>
      <p:ext uri="{BB962C8B-B14F-4D97-AF65-F5344CB8AC3E}">
        <p14:creationId xmlns:p14="http://schemas.microsoft.com/office/powerpoint/2010/main" val="4203250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99F1657-3565-7FA3-8440-44D2E9B52B8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3E68259-412F-6184-192F-B7F2C6062D6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37417D7-CB0C-4E9F-9143-B69029BBC4BE}"/>
              </a:ext>
            </a:extLst>
          </p:cNvPr>
          <p:cNvSpPr>
            <a:spLocks noGrp="1"/>
          </p:cNvSpPr>
          <p:nvPr>
            <p:ph type="dt" sz="half" idx="10"/>
          </p:nvPr>
        </p:nvSpPr>
        <p:spPr/>
        <p:txBody>
          <a:bodyPr/>
          <a:lstStyle/>
          <a:p>
            <a:fld id="{A37D10B7-2AEF-4A3F-8E26-07A8F9C26C32}" type="datetimeFigureOut">
              <a:rPr lang="de-DE" smtClean="0"/>
              <a:t>22.11.2024</a:t>
            </a:fld>
            <a:endParaRPr lang="de-DE"/>
          </a:p>
        </p:txBody>
      </p:sp>
      <p:sp>
        <p:nvSpPr>
          <p:cNvPr id="5" name="Fußzeilenplatzhalter 4">
            <a:extLst>
              <a:ext uri="{FF2B5EF4-FFF2-40B4-BE49-F238E27FC236}">
                <a16:creationId xmlns:a16="http://schemas.microsoft.com/office/drawing/2014/main" id="{BED0E70A-1480-2339-9A6C-A928BB2A546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0908C9C-3BDF-84E0-C750-EA0874E5C126}"/>
              </a:ext>
            </a:extLst>
          </p:cNvPr>
          <p:cNvSpPr>
            <a:spLocks noGrp="1"/>
          </p:cNvSpPr>
          <p:nvPr>
            <p:ph type="sldNum" sz="quarter" idx="12"/>
          </p:nvPr>
        </p:nvSpPr>
        <p:spPr/>
        <p:txBody>
          <a:bodyPr/>
          <a:lstStyle/>
          <a:p>
            <a:fld id="{EA32194B-0BFD-4D51-8263-0C975A1B6DB6}" type="slidenum">
              <a:rPr lang="de-DE" smtClean="0"/>
              <a:t>‹#›</a:t>
            </a:fld>
            <a:endParaRPr lang="de-DE"/>
          </a:p>
        </p:txBody>
      </p:sp>
    </p:spTree>
    <p:extLst>
      <p:ext uri="{BB962C8B-B14F-4D97-AF65-F5344CB8AC3E}">
        <p14:creationId xmlns:p14="http://schemas.microsoft.com/office/powerpoint/2010/main" val="335857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12"/>
        <p:cNvGrpSpPr/>
        <p:nvPr/>
      </p:nvGrpSpPr>
      <p:grpSpPr>
        <a:xfrm>
          <a:off x="0" y="0"/>
          <a:ext cx="0" cy="0"/>
          <a:chOff x="0" y="0"/>
          <a:chExt cx="0" cy="0"/>
        </a:xfrm>
      </p:grpSpPr>
      <p:sp>
        <p:nvSpPr>
          <p:cNvPr id="13" name="Google Shape;13;p2"/>
          <p:cNvSpPr txBox="1">
            <a:spLocks noGrp="1"/>
          </p:cNvSpPr>
          <p:nvPr>
            <p:ph type="subTitle" idx="1"/>
          </p:nvPr>
        </p:nvSpPr>
        <p:spPr>
          <a:xfrm>
            <a:off x="609562" y="273352"/>
            <a:ext cx="10971684" cy="5308647"/>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633" b="0" i="0" u="none" strike="noStrike" cap="none"/>
            </a:lvl1pPr>
            <a:lvl2pPr marR="0" lvl="1" algn="l" rtl="0">
              <a:spcBef>
                <a:spcPts val="0"/>
              </a:spcBef>
              <a:spcAft>
                <a:spcPts val="0"/>
              </a:spcAft>
              <a:buSzPts val="1400"/>
              <a:buNone/>
              <a:defRPr sz="1633" b="0" i="0" u="none" strike="noStrike" cap="none"/>
            </a:lvl2pPr>
            <a:lvl3pPr marR="0" lvl="2" algn="l" rtl="0">
              <a:spcBef>
                <a:spcPts val="0"/>
              </a:spcBef>
              <a:spcAft>
                <a:spcPts val="0"/>
              </a:spcAft>
              <a:buSzPts val="1400"/>
              <a:buNone/>
              <a:defRPr sz="1633" b="0" i="0" u="none" strike="noStrike" cap="none"/>
            </a:lvl3pPr>
            <a:lvl4pPr marR="0" lvl="3" algn="l" rtl="0">
              <a:spcBef>
                <a:spcPts val="0"/>
              </a:spcBef>
              <a:spcAft>
                <a:spcPts val="0"/>
              </a:spcAft>
              <a:buSzPts val="1400"/>
              <a:buNone/>
              <a:defRPr sz="1633" b="0" i="0" u="none" strike="noStrike" cap="none"/>
            </a:lvl4pPr>
            <a:lvl5pPr marR="0" lvl="4" algn="l" rtl="0">
              <a:spcBef>
                <a:spcPts val="0"/>
              </a:spcBef>
              <a:spcAft>
                <a:spcPts val="0"/>
              </a:spcAft>
              <a:buSzPts val="1400"/>
              <a:buNone/>
              <a:defRPr sz="1633" b="0" i="0" u="none" strike="noStrike" cap="none"/>
            </a:lvl5pPr>
            <a:lvl6pPr marR="0" lvl="5" algn="l" rtl="0">
              <a:spcBef>
                <a:spcPts val="0"/>
              </a:spcBef>
              <a:spcAft>
                <a:spcPts val="0"/>
              </a:spcAft>
              <a:buSzPts val="1400"/>
              <a:buNone/>
              <a:defRPr sz="1633" b="0" i="0" u="none" strike="noStrike" cap="none"/>
            </a:lvl6pPr>
            <a:lvl7pPr marR="0" lvl="6" algn="l" rtl="0">
              <a:spcBef>
                <a:spcPts val="0"/>
              </a:spcBef>
              <a:spcAft>
                <a:spcPts val="0"/>
              </a:spcAft>
              <a:buSzPts val="1400"/>
              <a:buNone/>
              <a:defRPr sz="1633" b="0" i="0" u="none" strike="noStrike" cap="none"/>
            </a:lvl7pPr>
            <a:lvl8pPr marR="0" lvl="7" algn="l" rtl="0">
              <a:spcBef>
                <a:spcPts val="0"/>
              </a:spcBef>
              <a:spcAft>
                <a:spcPts val="0"/>
              </a:spcAft>
              <a:buSzPts val="1400"/>
              <a:buNone/>
              <a:defRPr sz="1633" b="0" i="0" u="none" strike="noStrike" cap="none"/>
            </a:lvl8pPr>
            <a:lvl9pPr marR="0" lvl="8" algn="l" rtl="0">
              <a:spcBef>
                <a:spcPts val="0"/>
              </a:spcBef>
              <a:spcAft>
                <a:spcPts val="0"/>
              </a:spcAft>
              <a:buSzPts val="1400"/>
              <a:buNone/>
              <a:defRPr sz="1633" b="0" i="0" u="none" strike="noStrike" cap="none"/>
            </a:lvl9pPr>
          </a:lstStyle>
          <a:p>
            <a:endParaRPr/>
          </a:p>
        </p:txBody>
      </p:sp>
    </p:spTree>
    <p:extLst>
      <p:ext uri="{BB962C8B-B14F-4D97-AF65-F5344CB8AC3E}">
        <p14:creationId xmlns:p14="http://schemas.microsoft.com/office/powerpoint/2010/main" val="406130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over Content" type="objOverTx">
  <p:cSld name="Title, Content over Conten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09562" y="273352"/>
            <a:ext cx="10971684" cy="1145009"/>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633" b="0" i="0" u="none" strike="noStrike" cap="none"/>
            </a:lvl1pPr>
            <a:lvl2pPr marR="0" lvl="1" algn="l" rtl="0">
              <a:spcBef>
                <a:spcPts val="0"/>
              </a:spcBef>
              <a:spcAft>
                <a:spcPts val="0"/>
              </a:spcAft>
              <a:buSzPts val="1400"/>
              <a:buNone/>
              <a:defRPr sz="1633" b="0" i="0" u="none" strike="noStrike" cap="none"/>
            </a:lvl2pPr>
            <a:lvl3pPr marR="0" lvl="2" algn="l" rtl="0">
              <a:spcBef>
                <a:spcPts val="0"/>
              </a:spcBef>
              <a:spcAft>
                <a:spcPts val="0"/>
              </a:spcAft>
              <a:buSzPts val="1400"/>
              <a:buNone/>
              <a:defRPr sz="1633" b="0" i="0" u="none" strike="noStrike" cap="none"/>
            </a:lvl3pPr>
            <a:lvl4pPr marR="0" lvl="3" algn="l" rtl="0">
              <a:spcBef>
                <a:spcPts val="0"/>
              </a:spcBef>
              <a:spcAft>
                <a:spcPts val="0"/>
              </a:spcAft>
              <a:buSzPts val="1400"/>
              <a:buNone/>
              <a:defRPr sz="1633" b="0" i="0" u="none" strike="noStrike" cap="none"/>
            </a:lvl4pPr>
            <a:lvl5pPr marR="0" lvl="4" algn="l" rtl="0">
              <a:spcBef>
                <a:spcPts val="0"/>
              </a:spcBef>
              <a:spcAft>
                <a:spcPts val="0"/>
              </a:spcAft>
              <a:buSzPts val="1400"/>
              <a:buNone/>
              <a:defRPr sz="1633" b="0" i="0" u="none" strike="noStrike" cap="none"/>
            </a:lvl5pPr>
            <a:lvl6pPr marR="0" lvl="5" algn="l" rtl="0">
              <a:spcBef>
                <a:spcPts val="0"/>
              </a:spcBef>
              <a:spcAft>
                <a:spcPts val="0"/>
              </a:spcAft>
              <a:buSzPts val="1400"/>
              <a:buNone/>
              <a:defRPr sz="1633" b="0" i="0" u="none" strike="noStrike" cap="none"/>
            </a:lvl6pPr>
            <a:lvl7pPr marR="0" lvl="6" algn="l" rtl="0">
              <a:spcBef>
                <a:spcPts val="0"/>
              </a:spcBef>
              <a:spcAft>
                <a:spcPts val="0"/>
              </a:spcAft>
              <a:buSzPts val="1400"/>
              <a:buNone/>
              <a:defRPr sz="1633" b="0" i="0" u="none" strike="noStrike" cap="none"/>
            </a:lvl7pPr>
            <a:lvl8pPr marR="0" lvl="7" algn="l" rtl="0">
              <a:spcBef>
                <a:spcPts val="0"/>
              </a:spcBef>
              <a:spcAft>
                <a:spcPts val="0"/>
              </a:spcAft>
              <a:buSzPts val="1400"/>
              <a:buNone/>
              <a:defRPr sz="1633" b="0" i="0" u="none" strike="noStrike" cap="none"/>
            </a:lvl8pPr>
            <a:lvl9pPr marR="0" lvl="8" algn="l" rtl="0">
              <a:spcBef>
                <a:spcPts val="0"/>
              </a:spcBef>
              <a:spcAft>
                <a:spcPts val="0"/>
              </a:spcAft>
              <a:buSzPts val="1400"/>
              <a:buNone/>
              <a:defRPr sz="1633" b="0" i="0" u="none" strike="noStrike" cap="none"/>
            </a:lvl9pPr>
          </a:lstStyle>
          <a:p>
            <a:endParaRPr/>
          </a:p>
        </p:txBody>
      </p:sp>
      <p:sp>
        <p:nvSpPr>
          <p:cNvPr id="30" name="Google Shape;30;p7"/>
          <p:cNvSpPr txBox="1">
            <a:spLocks noGrp="1"/>
          </p:cNvSpPr>
          <p:nvPr>
            <p:ph type="body" idx="1"/>
          </p:nvPr>
        </p:nvSpPr>
        <p:spPr>
          <a:xfrm>
            <a:off x="609562" y="1604841"/>
            <a:ext cx="10971684" cy="1897135"/>
          </a:xfrm>
          <a:prstGeom prst="rect">
            <a:avLst/>
          </a:prstGeom>
          <a:noFill/>
          <a:ln>
            <a:noFill/>
          </a:ln>
        </p:spPr>
        <p:txBody>
          <a:bodyPr spcFirstLastPara="1" wrap="square" lIns="91425" tIns="91425" rIns="91425" bIns="91425" anchor="t" anchorCtr="0">
            <a:noAutofit/>
          </a:bodyPr>
          <a:lstStyle>
            <a:lvl1pPr marL="414772" marR="0" lvl="0" indent="-207386" algn="l" rtl="0">
              <a:spcBef>
                <a:spcPts val="0"/>
              </a:spcBef>
              <a:spcAft>
                <a:spcPts val="0"/>
              </a:spcAft>
              <a:buSzPts val="1400"/>
              <a:buNone/>
              <a:defRPr sz="1633" b="0" i="0" u="none" strike="noStrike" cap="none"/>
            </a:lvl1pPr>
            <a:lvl2pPr marL="829544" marR="0" lvl="1" indent="-207386" algn="l" rtl="0">
              <a:spcBef>
                <a:spcPts val="0"/>
              </a:spcBef>
              <a:spcAft>
                <a:spcPts val="0"/>
              </a:spcAft>
              <a:buSzPts val="1400"/>
              <a:buNone/>
              <a:defRPr sz="1633" b="0" i="0" u="none" strike="noStrike" cap="none"/>
            </a:lvl2pPr>
            <a:lvl3pPr marL="1244316" marR="0" lvl="2" indent="-207386" algn="l" rtl="0">
              <a:spcBef>
                <a:spcPts val="0"/>
              </a:spcBef>
              <a:spcAft>
                <a:spcPts val="0"/>
              </a:spcAft>
              <a:buSzPts val="1400"/>
              <a:buNone/>
              <a:defRPr sz="1633" b="0" i="0" u="none" strike="noStrike" cap="none"/>
            </a:lvl3pPr>
            <a:lvl4pPr marL="1659087" marR="0" lvl="3" indent="-207386" algn="l" rtl="0">
              <a:spcBef>
                <a:spcPts val="0"/>
              </a:spcBef>
              <a:spcAft>
                <a:spcPts val="0"/>
              </a:spcAft>
              <a:buSzPts val="1400"/>
              <a:buNone/>
              <a:defRPr sz="1633" b="0" i="0" u="none" strike="noStrike" cap="none"/>
            </a:lvl4pPr>
            <a:lvl5pPr marL="2073859" marR="0" lvl="4" indent="-207386" algn="l" rtl="0">
              <a:spcBef>
                <a:spcPts val="0"/>
              </a:spcBef>
              <a:spcAft>
                <a:spcPts val="0"/>
              </a:spcAft>
              <a:buSzPts val="1400"/>
              <a:buNone/>
              <a:defRPr sz="1633" b="0" i="0" u="none" strike="noStrike" cap="none"/>
            </a:lvl5pPr>
            <a:lvl6pPr marL="2488631" marR="0" lvl="5" indent="-207386" algn="l" rtl="0">
              <a:spcBef>
                <a:spcPts val="0"/>
              </a:spcBef>
              <a:spcAft>
                <a:spcPts val="0"/>
              </a:spcAft>
              <a:buSzPts val="1400"/>
              <a:buNone/>
              <a:defRPr sz="1633" b="0" i="0" u="none" strike="noStrike" cap="none"/>
            </a:lvl6pPr>
            <a:lvl7pPr marL="2903403" marR="0" lvl="6" indent="-207386" algn="l" rtl="0">
              <a:spcBef>
                <a:spcPts val="0"/>
              </a:spcBef>
              <a:spcAft>
                <a:spcPts val="0"/>
              </a:spcAft>
              <a:buSzPts val="1400"/>
              <a:buNone/>
              <a:defRPr sz="1633" b="0" i="0" u="none" strike="noStrike" cap="none"/>
            </a:lvl7pPr>
            <a:lvl8pPr marL="3318175" marR="0" lvl="7" indent="-207386" algn="l" rtl="0">
              <a:spcBef>
                <a:spcPts val="0"/>
              </a:spcBef>
              <a:spcAft>
                <a:spcPts val="0"/>
              </a:spcAft>
              <a:buSzPts val="1400"/>
              <a:buNone/>
              <a:defRPr sz="1633" b="0" i="0" u="none" strike="noStrike" cap="none"/>
            </a:lvl8pPr>
            <a:lvl9pPr marL="3732947" marR="0" lvl="8" indent="-207386" algn="l" rtl="0">
              <a:spcBef>
                <a:spcPts val="0"/>
              </a:spcBef>
              <a:spcAft>
                <a:spcPts val="0"/>
              </a:spcAft>
              <a:buSzPts val="1400"/>
              <a:buNone/>
              <a:defRPr sz="1633" b="0" i="0" u="none" strike="noStrike" cap="none"/>
            </a:lvl9pPr>
          </a:lstStyle>
          <a:p>
            <a:endParaRPr/>
          </a:p>
        </p:txBody>
      </p:sp>
      <p:sp>
        <p:nvSpPr>
          <p:cNvPr id="31" name="Google Shape;31;p7"/>
          <p:cNvSpPr txBox="1">
            <a:spLocks noGrp="1"/>
          </p:cNvSpPr>
          <p:nvPr>
            <p:ph type="body" idx="2"/>
          </p:nvPr>
        </p:nvSpPr>
        <p:spPr>
          <a:xfrm>
            <a:off x="609562" y="3682578"/>
            <a:ext cx="10971684" cy="1897135"/>
          </a:xfrm>
          <a:prstGeom prst="rect">
            <a:avLst/>
          </a:prstGeom>
          <a:noFill/>
          <a:ln>
            <a:noFill/>
          </a:ln>
        </p:spPr>
        <p:txBody>
          <a:bodyPr spcFirstLastPara="1" wrap="square" lIns="91425" tIns="91425" rIns="91425" bIns="91425" anchor="t" anchorCtr="0">
            <a:noAutofit/>
          </a:bodyPr>
          <a:lstStyle>
            <a:lvl1pPr marL="414772" marR="0" lvl="0" indent="-207386" algn="l" rtl="0">
              <a:spcBef>
                <a:spcPts val="0"/>
              </a:spcBef>
              <a:spcAft>
                <a:spcPts val="0"/>
              </a:spcAft>
              <a:buSzPts val="1400"/>
              <a:buNone/>
              <a:defRPr sz="1633" b="0" i="0" u="none" strike="noStrike" cap="none"/>
            </a:lvl1pPr>
            <a:lvl2pPr marL="829544" marR="0" lvl="1" indent="-207386" algn="l" rtl="0">
              <a:spcBef>
                <a:spcPts val="0"/>
              </a:spcBef>
              <a:spcAft>
                <a:spcPts val="0"/>
              </a:spcAft>
              <a:buSzPts val="1400"/>
              <a:buNone/>
              <a:defRPr sz="1633" b="0" i="0" u="none" strike="noStrike" cap="none"/>
            </a:lvl2pPr>
            <a:lvl3pPr marL="1244316" marR="0" lvl="2" indent="-207386" algn="l" rtl="0">
              <a:spcBef>
                <a:spcPts val="0"/>
              </a:spcBef>
              <a:spcAft>
                <a:spcPts val="0"/>
              </a:spcAft>
              <a:buSzPts val="1400"/>
              <a:buNone/>
              <a:defRPr sz="1633" b="0" i="0" u="none" strike="noStrike" cap="none"/>
            </a:lvl3pPr>
            <a:lvl4pPr marL="1659087" marR="0" lvl="3" indent="-207386" algn="l" rtl="0">
              <a:spcBef>
                <a:spcPts val="0"/>
              </a:spcBef>
              <a:spcAft>
                <a:spcPts val="0"/>
              </a:spcAft>
              <a:buSzPts val="1400"/>
              <a:buNone/>
              <a:defRPr sz="1633" b="0" i="0" u="none" strike="noStrike" cap="none"/>
            </a:lvl4pPr>
            <a:lvl5pPr marL="2073859" marR="0" lvl="4" indent="-207386" algn="l" rtl="0">
              <a:spcBef>
                <a:spcPts val="0"/>
              </a:spcBef>
              <a:spcAft>
                <a:spcPts val="0"/>
              </a:spcAft>
              <a:buSzPts val="1400"/>
              <a:buNone/>
              <a:defRPr sz="1633" b="0" i="0" u="none" strike="noStrike" cap="none"/>
            </a:lvl5pPr>
            <a:lvl6pPr marL="2488631" marR="0" lvl="5" indent="-207386" algn="l" rtl="0">
              <a:spcBef>
                <a:spcPts val="0"/>
              </a:spcBef>
              <a:spcAft>
                <a:spcPts val="0"/>
              </a:spcAft>
              <a:buSzPts val="1400"/>
              <a:buNone/>
              <a:defRPr sz="1633" b="0" i="0" u="none" strike="noStrike" cap="none"/>
            </a:lvl6pPr>
            <a:lvl7pPr marL="2903403" marR="0" lvl="6" indent="-207386" algn="l" rtl="0">
              <a:spcBef>
                <a:spcPts val="0"/>
              </a:spcBef>
              <a:spcAft>
                <a:spcPts val="0"/>
              </a:spcAft>
              <a:buSzPts val="1400"/>
              <a:buNone/>
              <a:defRPr sz="1633" b="0" i="0" u="none" strike="noStrike" cap="none"/>
            </a:lvl7pPr>
            <a:lvl8pPr marL="3318175" marR="0" lvl="7" indent="-207386" algn="l" rtl="0">
              <a:spcBef>
                <a:spcPts val="0"/>
              </a:spcBef>
              <a:spcAft>
                <a:spcPts val="0"/>
              </a:spcAft>
              <a:buSzPts val="1400"/>
              <a:buNone/>
              <a:defRPr sz="1633" b="0" i="0" u="none" strike="noStrike" cap="none"/>
            </a:lvl8pPr>
            <a:lvl9pPr marL="3732947" marR="0" lvl="8" indent="-207386" algn="l" rtl="0">
              <a:spcBef>
                <a:spcPts val="0"/>
              </a:spcBef>
              <a:spcAft>
                <a:spcPts val="0"/>
              </a:spcAft>
              <a:buSzPts val="1400"/>
              <a:buNone/>
              <a:defRPr sz="1633" b="0" i="0" u="none" strike="noStrike" cap="none"/>
            </a:lvl9pPr>
          </a:lstStyle>
          <a:p>
            <a:endParaRPr/>
          </a:p>
        </p:txBody>
      </p:sp>
    </p:spTree>
    <p:extLst>
      <p:ext uri="{BB962C8B-B14F-4D97-AF65-F5344CB8AC3E}">
        <p14:creationId xmlns:p14="http://schemas.microsoft.com/office/powerpoint/2010/main" val="292696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253B1C-E654-CF9E-FE0B-1E9DDC8B9A9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23CE2D4-6657-015E-7ED1-62BA204A717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52427BB-ABCA-BF8B-7F35-C3865BB82659}"/>
              </a:ext>
            </a:extLst>
          </p:cNvPr>
          <p:cNvSpPr>
            <a:spLocks noGrp="1"/>
          </p:cNvSpPr>
          <p:nvPr>
            <p:ph type="dt" sz="half" idx="10"/>
          </p:nvPr>
        </p:nvSpPr>
        <p:spPr/>
        <p:txBody>
          <a:bodyPr/>
          <a:lstStyle/>
          <a:p>
            <a:fld id="{A37D10B7-2AEF-4A3F-8E26-07A8F9C26C32}" type="datetimeFigureOut">
              <a:rPr lang="de-DE" smtClean="0"/>
              <a:t>22.11.2024</a:t>
            </a:fld>
            <a:endParaRPr lang="de-DE"/>
          </a:p>
        </p:txBody>
      </p:sp>
      <p:sp>
        <p:nvSpPr>
          <p:cNvPr id="5" name="Fußzeilenplatzhalter 4">
            <a:extLst>
              <a:ext uri="{FF2B5EF4-FFF2-40B4-BE49-F238E27FC236}">
                <a16:creationId xmlns:a16="http://schemas.microsoft.com/office/drawing/2014/main" id="{B56D1D68-09B1-85AD-A646-1AB0E7F3176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714F7EB-E98F-2D96-AC22-74E57CF4B088}"/>
              </a:ext>
            </a:extLst>
          </p:cNvPr>
          <p:cNvSpPr>
            <a:spLocks noGrp="1"/>
          </p:cNvSpPr>
          <p:nvPr>
            <p:ph type="sldNum" sz="quarter" idx="12"/>
          </p:nvPr>
        </p:nvSpPr>
        <p:spPr/>
        <p:txBody>
          <a:bodyPr/>
          <a:lstStyle/>
          <a:p>
            <a:fld id="{EA32194B-0BFD-4D51-8263-0C975A1B6DB6}" type="slidenum">
              <a:rPr lang="de-DE" smtClean="0"/>
              <a:t>‹#›</a:t>
            </a:fld>
            <a:endParaRPr lang="de-DE"/>
          </a:p>
        </p:txBody>
      </p:sp>
    </p:spTree>
    <p:extLst>
      <p:ext uri="{BB962C8B-B14F-4D97-AF65-F5344CB8AC3E}">
        <p14:creationId xmlns:p14="http://schemas.microsoft.com/office/powerpoint/2010/main" val="326605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33C57B-2B75-4296-8893-39E6C22C22C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9B580A3-403A-3041-E8FF-1031A95BD0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1F2330B-EBD9-FA7E-6B0F-6A5DCE3DA68B}"/>
              </a:ext>
            </a:extLst>
          </p:cNvPr>
          <p:cNvSpPr>
            <a:spLocks noGrp="1"/>
          </p:cNvSpPr>
          <p:nvPr>
            <p:ph type="dt" sz="half" idx="10"/>
          </p:nvPr>
        </p:nvSpPr>
        <p:spPr/>
        <p:txBody>
          <a:bodyPr/>
          <a:lstStyle/>
          <a:p>
            <a:fld id="{A37D10B7-2AEF-4A3F-8E26-07A8F9C26C32}" type="datetimeFigureOut">
              <a:rPr lang="de-DE" smtClean="0"/>
              <a:t>22.11.2024</a:t>
            </a:fld>
            <a:endParaRPr lang="de-DE"/>
          </a:p>
        </p:txBody>
      </p:sp>
      <p:sp>
        <p:nvSpPr>
          <p:cNvPr id="5" name="Fußzeilenplatzhalter 4">
            <a:extLst>
              <a:ext uri="{FF2B5EF4-FFF2-40B4-BE49-F238E27FC236}">
                <a16:creationId xmlns:a16="http://schemas.microsoft.com/office/drawing/2014/main" id="{7291C942-F5B1-BA9C-82DD-A47AE63F650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3797291-8DCB-7871-AD1D-C09CD36EB852}"/>
              </a:ext>
            </a:extLst>
          </p:cNvPr>
          <p:cNvSpPr>
            <a:spLocks noGrp="1"/>
          </p:cNvSpPr>
          <p:nvPr>
            <p:ph type="sldNum" sz="quarter" idx="12"/>
          </p:nvPr>
        </p:nvSpPr>
        <p:spPr/>
        <p:txBody>
          <a:bodyPr/>
          <a:lstStyle/>
          <a:p>
            <a:fld id="{EA32194B-0BFD-4D51-8263-0C975A1B6DB6}" type="slidenum">
              <a:rPr lang="de-DE" smtClean="0"/>
              <a:t>‹#›</a:t>
            </a:fld>
            <a:endParaRPr lang="de-DE"/>
          </a:p>
        </p:txBody>
      </p:sp>
    </p:spTree>
    <p:extLst>
      <p:ext uri="{BB962C8B-B14F-4D97-AF65-F5344CB8AC3E}">
        <p14:creationId xmlns:p14="http://schemas.microsoft.com/office/powerpoint/2010/main" val="179087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9F134-9280-66BC-7F49-6AB5606DC64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8E04A15-0670-C12D-1B47-C6FCE700349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CF19D76-6284-6652-3A25-D7B306CD99B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E0F8536-6A0C-0C9F-1DA2-2A7A65080D44}"/>
              </a:ext>
            </a:extLst>
          </p:cNvPr>
          <p:cNvSpPr>
            <a:spLocks noGrp="1"/>
          </p:cNvSpPr>
          <p:nvPr>
            <p:ph type="dt" sz="half" idx="10"/>
          </p:nvPr>
        </p:nvSpPr>
        <p:spPr/>
        <p:txBody>
          <a:bodyPr/>
          <a:lstStyle/>
          <a:p>
            <a:fld id="{A37D10B7-2AEF-4A3F-8E26-07A8F9C26C32}" type="datetimeFigureOut">
              <a:rPr lang="de-DE" smtClean="0"/>
              <a:t>22.11.2024</a:t>
            </a:fld>
            <a:endParaRPr lang="de-DE"/>
          </a:p>
        </p:txBody>
      </p:sp>
      <p:sp>
        <p:nvSpPr>
          <p:cNvPr id="6" name="Fußzeilenplatzhalter 5">
            <a:extLst>
              <a:ext uri="{FF2B5EF4-FFF2-40B4-BE49-F238E27FC236}">
                <a16:creationId xmlns:a16="http://schemas.microsoft.com/office/drawing/2014/main" id="{5C89F194-C271-79E0-8EBB-3AB41E329B3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DD66A2-D447-84A4-2019-68500D40961A}"/>
              </a:ext>
            </a:extLst>
          </p:cNvPr>
          <p:cNvSpPr>
            <a:spLocks noGrp="1"/>
          </p:cNvSpPr>
          <p:nvPr>
            <p:ph type="sldNum" sz="quarter" idx="12"/>
          </p:nvPr>
        </p:nvSpPr>
        <p:spPr/>
        <p:txBody>
          <a:bodyPr/>
          <a:lstStyle/>
          <a:p>
            <a:fld id="{EA32194B-0BFD-4D51-8263-0C975A1B6DB6}" type="slidenum">
              <a:rPr lang="de-DE" smtClean="0"/>
              <a:t>‹#›</a:t>
            </a:fld>
            <a:endParaRPr lang="de-DE"/>
          </a:p>
        </p:txBody>
      </p:sp>
    </p:spTree>
    <p:extLst>
      <p:ext uri="{BB962C8B-B14F-4D97-AF65-F5344CB8AC3E}">
        <p14:creationId xmlns:p14="http://schemas.microsoft.com/office/powerpoint/2010/main" val="102981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66961-720B-3D6C-6CF0-641B7CD4D86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9A93EFE-5B68-B918-9837-5D83BDE822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DDAEC01-2A89-8E44-4DD0-70E990ADF82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EC2E684-C433-2304-99DE-766C511A8A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D8F5364-8A07-527C-A727-2EF0D5EAC75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84F8328-BAAF-A330-1F15-6E2716357497}"/>
              </a:ext>
            </a:extLst>
          </p:cNvPr>
          <p:cNvSpPr>
            <a:spLocks noGrp="1"/>
          </p:cNvSpPr>
          <p:nvPr>
            <p:ph type="dt" sz="half" idx="10"/>
          </p:nvPr>
        </p:nvSpPr>
        <p:spPr/>
        <p:txBody>
          <a:bodyPr/>
          <a:lstStyle/>
          <a:p>
            <a:fld id="{A37D10B7-2AEF-4A3F-8E26-07A8F9C26C32}" type="datetimeFigureOut">
              <a:rPr lang="de-DE" smtClean="0"/>
              <a:t>22.11.2024</a:t>
            </a:fld>
            <a:endParaRPr lang="de-DE"/>
          </a:p>
        </p:txBody>
      </p:sp>
      <p:sp>
        <p:nvSpPr>
          <p:cNvPr id="8" name="Fußzeilenplatzhalter 7">
            <a:extLst>
              <a:ext uri="{FF2B5EF4-FFF2-40B4-BE49-F238E27FC236}">
                <a16:creationId xmlns:a16="http://schemas.microsoft.com/office/drawing/2014/main" id="{8E2C8D8C-7ECF-0305-3616-81D73EFBC87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93E1B6E-A6DA-D17D-B38D-78135048DFD8}"/>
              </a:ext>
            </a:extLst>
          </p:cNvPr>
          <p:cNvSpPr>
            <a:spLocks noGrp="1"/>
          </p:cNvSpPr>
          <p:nvPr>
            <p:ph type="sldNum" sz="quarter" idx="12"/>
          </p:nvPr>
        </p:nvSpPr>
        <p:spPr/>
        <p:txBody>
          <a:bodyPr/>
          <a:lstStyle/>
          <a:p>
            <a:fld id="{EA32194B-0BFD-4D51-8263-0C975A1B6DB6}" type="slidenum">
              <a:rPr lang="de-DE" smtClean="0"/>
              <a:t>‹#›</a:t>
            </a:fld>
            <a:endParaRPr lang="de-DE"/>
          </a:p>
        </p:txBody>
      </p:sp>
    </p:spTree>
    <p:extLst>
      <p:ext uri="{BB962C8B-B14F-4D97-AF65-F5344CB8AC3E}">
        <p14:creationId xmlns:p14="http://schemas.microsoft.com/office/powerpoint/2010/main" val="347931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44B22-80A5-8DF0-B96A-8AC2783E808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1B50D75-C7EF-4281-5EC3-BD04B8E178F6}"/>
              </a:ext>
            </a:extLst>
          </p:cNvPr>
          <p:cNvSpPr>
            <a:spLocks noGrp="1"/>
          </p:cNvSpPr>
          <p:nvPr>
            <p:ph type="dt" sz="half" idx="10"/>
          </p:nvPr>
        </p:nvSpPr>
        <p:spPr/>
        <p:txBody>
          <a:bodyPr/>
          <a:lstStyle/>
          <a:p>
            <a:fld id="{A37D10B7-2AEF-4A3F-8E26-07A8F9C26C32}" type="datetimeFigureOut">
              <a:rPr lang="de-DE" smtClean="0"/>
              <a:t>22.11.2024</a:t>
            </a:fld>
            <a:endParaRPr lang="de-DE"/>
          </a:p>
        </p:txBody>
      </p:sp>
      <p:sp>
        <p:nvSpPr>
          <p:cNvPr id="4" name="Fußzeilenplatzhalter 3">
            <a:extLst>
              <a:ext uri="{FF2B5EF4-FFF2-40B4-BE49-F238E27FC236}">
                <a16:creationId xmlns:a16="http://schemas.microsoft.com/office/drawing/2014/main" id="{C7DD07E0-AA5A-1BEA-91BE-8C538CFB872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140AC81-5AD9-47B2-4557-E4FF9CBC703B}"/>
              </a:ext>
            </a:extLst>
          </p:cNvPr>
          <p:cNvSpPr>
            <a:spLocks noGrp="1"/>
          </p:cNvSpPr>
          <p:nvPr>
            <p:ph type="sldNum" sz="quarter" idx="12"/>
          </p:nvPr>
        </p:nvSpPr>
        <p:spPr/>
        <p:txBody>
          <a:bodyPr/>
          <a:lstStyle/>
          <a:p>
            <a:fld id="{EA32194B-0BFD-4D51-8263-0C975A1B6DB6}" type="slidenum">
              <a:rPr lang="de-DE" smtClean="0"/>
              <a:t>‹#›</a:t>
            </a:fld>
            <a:endParaRPr lang="de-DE"/>
          </a:p>
        </p:txBody>
      </p:sp>
    </p:spTree>
    <p:extLst>
      <p:ext uri="{BB962C8B-B14F-4D97-AF65-F5344CB8AC3E}">
        <p14:creationId xmlns:p14="http://schemas.microsoft.com/office/powerpoint/2010/main" val="230158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876BF89-8809-8044-0ADF-51D5F1D79746}"/>
              </a:ext>
            </a:extLst>
          </p:cNvPr>
          <p:cNvSpPr>
            <a:spLocks noGrp="1"/>
          </p:cNvSpPr>
          <p:nvPr>
            <p:ph type="dt" sz="half" idx="10"/>
          </p:nvPr>
        </p:nvSpPr>
        <p:spPr/>
        <p:txBody>
          <a:bodyPr/>
          <a:lstStyle/>
          <a:p>
            <a:fld id="{A37D10B7-2AEF-4A3F-8E26-07A8F9C26C32}" type="datetimeFigureOut">
              <a:rPr lang="de-DE" smtClean="0"/>
              <a:t>22.11.2024</a:t>
            </a:fld>
            <a:endParaRPr lang="de-DE"/>
          </a:p>
        </p:txBody>
      </p:sp>
      <p:sp>
        <p:nvSpPr>
          <p:cNvPr id="3" name="Fußzeilenplatzhalter 2">
            <a:extLst>
              <a:ext uri="{FF2B5EF4-FFF2-40B4-BE49-F238E27FC236}">
                <a16:creationId xmlns:a16="http://schemas.microsoft.com/office/drawing/2014/main" id="{E312CDF0-15B3-F222-34A2-0409FECE413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623DC9E-27CC-6919-6695-A78EED832712}"/>
              </a:ext>
            </a:extLst>
          </p:cNvPr>
          <p:cNvSpPr>
            <a:spLocks noGrp="1"/>
          </p:cNvSpPr>
          <p:nvPr>
            <p:ph type="sldNum" sz="quarter" idx="12"/>
          </p:nvPr>
        </p:nvSpPr>
        <p:spPr/>
        <p:txBody>
          <a:bodyPr/>
          <a:lstStyle/>
          <a:p>
            <a:fld id="{EA32194B-0BFD-4D51-8263-0C975A1B6DB6}" type="slidenum">
              <a:rPr lang="de-DE" smtClean="0"/>
              <a:t>‹#›</a:t>
            </a:fld>
            <a:endParaRPr lang="de-DE"/>
          </a:p>
        </p:txBody>
      </p:sp>
    </p:spTree>
    <p:extLst>
      <p:ext uri="{BB962C8B-B14F-4D97-AF65-F5344CB8AC3E}">
        <p14:creationId xmlns:p14="http://schemas.microsoft.com/office/powerpoint/2010/main" val="147076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15301-E6DA-B5FE-D952-A53A615208B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964F460-F11E-6FE5-E39F-FB5E03C51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2D6AF52-21CA-6802-F158-D5246F145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66447DC-25CC-7918-CFD7-E3B7B227A804}"/>
              </a:ext>
            </a:extLst>
          </p:cNvPr>
          <p:cNvSpPr>
            <a:spLocks noGrp="1"/>
          </p:cNvSpPr>
          <p:nvPr>
            <p:ph type="dt" sz="half" idx="10"/>
          </p:nvPr>
        </p:nvSpPr>
        <p:spPr/>
        <p:txBody>
          <a:bodyPr/>
          <a:lstStyle/>
          <a:p>
            <a:fld id="{A37D10B7-2AEF-4A3F-8E26-07A8F9C26C32}" type="datetimeFigureOut">
              <a:rPr lang="de-DE" smtClean="0"/>
              <a:t>22.11.2024</a:t>
            </a:fld>
            <a:endParaRPr lang="de-DE"/>
          </a:p>
        </p:txBody>
      </p:sp>
      <p:sp>
        <p:nvSpPr>
          <p:cNvPr id="6" name="Fußzeilenplatzhalter 5">
            <a:extLst>
              <a:ext uri="{FF2B5EF4-FFF2-40B4-BE49-F238E27FC236}">
                <a16:creationId xmlns:a16="http://schemas.microsoft.com/office/drawing/2014/main" id="{19ED65B7-77C3-AA53-E423-002686D3291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B5C5F3F-5590-A915-D993-3E92736444C8}"/>
              </a:ext>
            </a:extLst>
          </p:cNvPr>
          <p:cNvSpPr>
            <a:spLocks noGrp="1"/>
          </p:cNvSpPr>
          <p:nvPr>
            <p:ph type="sldNum" sz="quarter" idx="12"/>
          </p:nvPr>
        </p:nvSpPr>
        <p:spPr/>
        <p:txBody>
          <a:bodyPr/>
          <a:lstStyle/>
          <a:p>
            <a:fld id="{EA32194B-0BFD-4D51-8263-0C975A1B6DB6}" type="slidenum">
              <a:rPr lang="de-DE" smtClean="0"/>
              <a:t>‹#›</a:t>
            </a:fld>
            <a:endParaRPr lang="de-DE"/>
          </a:p>
        </p:txBody>
      </p:sp>
    </p:spTree>
    <p:extLst>
      <p:ext uri="{BB962C8B-B14F-4D97-AF65-F5344CB8AC3E}">
        <p14:creationId xmlns:p14="http://schemas.microsoft.com/office/powerpoint/2010/main" val="113069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371652-3683-941D-449B-D0A9D195A43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2BDC890-7658-8F09-828F-F5A07D0336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E41169E-855F-59A7-3AC3-77B349310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BAEC826-8836-6AF4-2C02-534AF2DBD360}"/>
              </a:ext>
            </a:extLst>
          </p:cNvPr>
          <p:cNvSpPr>
            <a:spLocks noGrp="1"/>
          </p:cNvSpPr>
          <p:nvPr>
            <p:ph type="dt" sz="half" idx="10"/>
          </p:nvPr>
        </p:nvSpPr>
        <p:spPr/>
        <p:txBody>
          <a:bodyPr/>
          <a:lstStyle/>
          <a:p>
            <a:fld id="{A37D10B7-2AEF-4A3F-8E26-07A8F9C26C32}" type="datetimeFigureOut">
              <a:rPr lang="de-DE" smtClean="0"/>
              <a:t>22.11.2024</a:t>
            </a:fld>
            <a:endParaRPr lang="de-DE"/>
          </a:p>
        </p:txBody>
      </p:sp>
      <p:sp>
        <p:nvSpPr>
          <p:cNvPr id="6" name="Fußzeilenplatzhalter 5">
            <a:extLst>
              <a:ext uri="{FF2B5EF4-FFF2-40B4-BE49-F238E27FC236}">
                <a16:creationId xmlns:a16="http://schemas.microsoft.com/office/drawing/2014/main" id="{6F8D513F-19DA-4CF7-4D89-31A92F51D8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0150E98-CE7C-E3B6-2D3C-BCAD20A7B2DB}"/>
              </a:ext>
            </a:extLst>
          </p:cNvPr>
          <p:cNvSpPr>
            <a:spLocks noGrp="1"/>
          </p:cNvSpPr>
          <p:nvPr>
            <p:ph type="sldNum" sz="quarter" idx="12"/>
          </p:nvPr>
        </p:nvSpPr>
        <p:spPr/>
        <p:txBody>
          <a:bodyPr/>
          <a:lstStyle/>
          <a:p>
            <a:fld id="{EA32194B-0BFD-4D51-8263-0C975A1B6DB6}" type="slidenum">
              <a:rPr lang="de-DE" smtClean="0"/>
              <a:t>‹#›</a:t>
            </a:fld>
            <a:endParaRPr lang="de-DE"/>
          </a:p>
        </p:txBody>
      </p:sp>
    </p:spTree>
    <p:extLst>
      <p:ext uri="{BB962C8B-B14F-4D97-AF65-F5344CB8AC3E}">
        <p14:creationId xmlns:p14="http://schemas.microsoft.com/office/powerpoint/2010/main" val="213217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1D78E7B-5DA6-8EE8-EE7B-F55D5A133F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4514B41-68D9-5D8C-B9F1-CC3C901BF9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91F17A1-EE97-6BB1-F52D-0F21C5F29B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D10B7-2AEF-4A3F-8E26-07A8F9C26C32}" type="datetimeFigureOut">
              <a:rPr lang="de-DE" smtClean="0"/>
              <a:t>22.11.2024</a:t>
            </a:fld>
            <a:endParaRPr lang="de-DE"/>
          </a:p>
        </p:txBody>
      </p:sp>
      <p:sp>
        <p:nvSpPr>
          <p:cNvPr id="5" name="Fußzeilenplatzhalter 4">
            <a:extLst>
              <a:ext uri="{FF2B5EF4-FFF2-40B4-BE49-F238E27FC236}">
                <a16:creationId xmlns:a16="http://schemas.microsoft.com/office/drawing/2014/main" id="{3B44010C-7CA8-CE28-0D1B-7CA37F203C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7D0B703-7173-CAE1-21BF-572908609D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2194B-0BFD-4D51-8263-0C975A1B6DB6}" type="slidenum">
              <a:rPr lang="de-DE" smtClean="0"/>
              <a:t>‹#›</a:t>
            </a:fld>
            <a:endParaRPr lang="de-DE"/>
          </a:p>
        </p:txBody>
      </p:sp>
      <p:pic>
        <p:nvPicPr>
          <p:cNvPr id="8" name="Grafik 7" descr="Ein Bild, das Text, Schrift, Logo, Grafiken enthält.&#10;&#10;Automatisch generierte Beschreibung">
            <a:extLst>
              <a:ext uri="{FF2B5EF4-FFF2-40B4-BE49-F238E27FC236}">
                <a16:creationId xmlns:a16="http://schemas.microsoft.com/office/drawing/2014/main" id="{011102BE-30C6-124E-1DE4-576663C1BF4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696738" y="5979246"/>
            <a:ext cx="3203713" cy="665308"/>
          </a:xfrm>
          <a:prstGeom prst="rect">
            <a:avLst/>
          </a:prstGeom>
        </p:spPr>
      </p:pic>
    </p:spTree>
    <p:extLst>
      <p:ext uri="{BB962C8B-B14F-4D97-AF65-F5344CB8AC3E}">
        <p14:creationId xmlns:p14="http://schemas.microsoft.com/office/powerpoint/2010/main" val="432624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syl.net/"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emf"/><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curia.europa.eu/juris/document/document.jsf?text=&amp;docid=290687&amp;pageIndex=0&amp;doclang=DE&amp;mode=req&amp;dir=&amp;occ=first&amp;part=1" TargetMode="External"/><Relationship Id="rId3" Type="http://schemas.openxmlformats.org/officeDocument/2006/relationships/hyperlink" Target="https://www.medico.de/fileadmin/user_upload/media/geas-faktencheck.pdf" TargetMode="External"/><Relationship Id="rId7" Type="http://schemas.openxmlformats.org/officeDocument/2006/relationships/hyperlink" Target="https://www.asyl.net/recht/rechtsprechungskategorien/fluechtlingsschutz-und-abschiebungsverbote" TargetMode="External"/><Relationship Id="rId2" Type="http://schemas.openxmlformats.org/officeDocument/2006/relationships/hyperlink" Target="https://www.asyl.net/fileadmin/user_upload/publikationen/Arbeitshilfen/2019-12_Leitfaden_Fluechtlingsrecht_3Aufl.pdf" TargetMode="External"/><Relationship Id="rId1" Type="http://schemas.openxmlformats.org/officeDocument/2006/relationships/slideLayout" Target="../slideLayouts/slideLayout2.xml"/><Relationship Id="rId6" Type="http://schemas.openxmlformats.org/officeDocument/2006/relationships/hyperlink" Target="http://www.ecoi.net/" TargetMode="External"/><Relationship Id="rId11" Type="http://schemas.openxmlformats.org/officeDocument/2006/relationships/hyperlink" Target="https://www.lto.de/recht/nachrichten/n/eugh-urteil-c-23819-wehrpflicht-fluechtlinge-voraussetzungen-asyl-ovg-deutsche-rechtsprechung/" TargetMode="External"/><Relationship Id="rId5" Type="http://schemas.openxmlformats.org/officeDocument/2006/relationships/hyperlink" Target="http://www.unhcr.org/" TargetMode="External"/><Relationship Id="rId10" Type="http://schemas.openxmlformats.org/officeDocument/2006/relationships/hyperlink" Target="https://www.ecchr.eu/fall/seehofer-deal-rueckschiebungen-deutschland-griechenland/" TargetMode="External"/><Relationship Id="rId4" Type="http://schemas.openxmlformats.org/officeDocument/2006/relationships/hyperlink" Target="http://www.asyl.net/" TargetMode="External"/><Relationship Id="rId9" Type="http://schemas.openxmlformats.org/officeDocument/2006/relationships/hyperlink" Target="https://hudoc.echr.coe.int/?i=001-23729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bundesverfassungsgericht.de/SharedDocs/Pressemitteilungen/DE/2012/bvg12-056.html" TargetMode="External"/><Relationship Id="rId2" Type="http://schemas.openxmlformats.org/officeDocument/2006/relationships/hyperlink" Target="https://www.asyl.net/view/aenderungen-im-asyl-und-aufenthaltsrecht-durch-sicherheitspake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1981067" y="273352"/>
            <a:ext cx="8229627" cy="5308647"/>
          </a:xfrm>
          <a:prstGeom prst="rect">
            <a:avLst/>
          </a:prstGeom>
          <a:noFill/>
          <a:ln>
            <a:noFill/>
          </a:ln>
        </p:spPr>
        <p:txBody>
          <a:bodyPr spcFirstLastPara="1" wrap="square" lIns="0" tIns="0" rIns="0" bIns="0" anchor="ctr" anchorCtr="0">
            <a:noAutofit/>
          </a:bodyPr>
          <a:lstStyle/>
          <a:p>
            <a:pPr algn="ctr"/>
            <a:r>
              <a:rPr lang="de-DE" sz="2903">
                <a:solidFill>
                  <a:srgbClr val="2A4A52"/>
                </a:solidFill>
                <a:latin typeface="Arial"/>
                <a:ea typeface="Arial"/>
                <a:cs typeface="Arial"/>
                <a:sym typeface="Arial"/>
              </a:rPr>
              <a:t>Einführungsveranstaltung</a:t>
            </a:r>
            <a:endParaRPr sz="2903">
              <a:solidFill>
                <a:srgbClr val="000000"/>
              </a:solidFill>
              <a:latin typeface="Arial"/>
              <a:ea typeface="Arial"/>
              <a:cs typeface="Arial"/>
              <a:sym typeface="Arial"/>
            </a:endParaRPr>
          </a:p>
          <a:p>
            <a:pPr algn="ctr"/>
            <a:br>
              <a:rPr lang="de-DE" sz="2903">
                <a:solidFill>
                  <a:srgbClr val="000000"/>
                </a:solidFill>
                <a:latin typeface="Arial"/>
                <a:ea typeface="Arial"/>
                <a:cs typeface="Arial"/>
                <a:sym typeface="Arial"/>
              </a:rPr>
            </a:br>
            <a:r>
              <a:rPr lang="de-DE" sz="2903">
                <a:solidFill>
                  <a:srgbClr val="000000"/>
                </a:solidFill>
                <a:latin typeface="Arial"/>
                <a:ea typeface="Arial"/>
                <a:cs typeface="Arial"/>
                <a:sym typeface="Arial"/>
              </a:rPr>
              <a:t>Grundbegriffe des Asylverfahrens</a:t>
            </a:r>
            <a:endParaRPr sz="2903">
              <a:solidFill>
                <a:srgbClr val="000000"/>
              </a:solidFill>
              <a:latin typeface="Arial"/>
              <a:ea typeface="Arial"/>
              <a:cs typeface="Arial"/>
              <a:sym typeface="Arial"/>
            </a:endParaRPr>
          </a:p>
        </p:txBody>
      </p:sp>
      <p:cxnSp>
        <p:nvCxnSpPr>
          <p:cNvPr id="63" name="Google Shape;63;p14"/>
          <p:cNvCxnSpPr/>
          <p:nvPr/>
        </p:nvCxnSpPr>
        <p:spPr>
          <a:xfrm>
            <a:off x="4038228" y="2939270"/>
            <a:ext cx="4114977" cy="0"/>
          </a:xfrm>
          <a:prstGeom prst="straightConnector1">
            <a:avLst/>
          </a:prstGeom>
          <a:noFill/>
          <a:ln w="9525" cap="flat" cmpd="sng">
            <a:solidFill>
              <a:srgbClr val="2A4A52"/>
            </a:solidFill>
            <a:prstDash val="solid"/>
            <a:round/>
            <a:headEnd type="none" w="sm" len="sm"/>
            <a:tailEnd type="none" w="sm" len="sm"/>
          </a:ln>
        </p:spPr>
      </p:cxnSp>
      <p:sp>
        <p:nvSpPr>
          <p:cNvPr id="64" name="Google Shape;64;p14"/>
          <p:cNvSpPr txBox="1"/>
          <p:nvPr/>
        </p:nvSpPr>
        <p:spPr>
          <a:xfrm>
            <a:off x="1919780" y="6010184"/>
            <a:ext cx="4964099" cy="574464"/>
          </a:xfrm>
          <a:prstGeom prst="rect">
            <a:avLst/>
          </a:prstGeom>
          <a:noFill/>
          <a:ln>
            <a:noFill/>
          </a:ln>
        </p:spPr>
        <p:txBody>
          <a:bodyPr spcFirstLastPara="1" wrap="square" lIns="81646" tIns="40823" rIns="81646" bIns="40823" anchor="t" anchorCtr="0">
            <a:noAutofit/>
          </a:bodyPr>
          <a:lstStyle/>
          <a:p>
            <a:r>
              <a:rPr lang="de-DE" sz="1633" dirty="0">
                <a:solidFill>
                  <a:srgbClr val="000000"/>
                </a:solidFill>
                <a:latin typeface="Arial"/>
                <a:ea typeface="Arial"/>
                <a:cs typeface="Arial"/>
                <a:sym typeface="Arial"/>
              </a:rPr>
              <a:t>Ulrich Keßler</a:t>
            </a:r>
            <a:endParaRPr sz="1633" dirty="0">
              <a:solidFill>
                <a:srgbClr val="000000"/>
              </a:solidFill>
              <a:latin typeface="Arial"/>
              <a:ea typeface="Arial"/>
              <a:cs typeface="Arial"/>
              <a:sym typeface="Arial"/>
            </a:endParaRPr>
          </a:p>
          <a:p>
            <a:r>
              <a:rPr lang="de-DE" sz="1633" dirty="0">
                <a:solidFill>
                  <a:schemeClr val="hlink"/>
                </a:solidFill>
                <a:latin typeface="Arial"/>
                <a:ea typeface="Arial"/>
                <a:cs typeface="Arial"/>
                <a:sym typeface="Arial"/>
              </a:rPr>
              <a:t>                    </a:t>
            </a:r>
            <a:endParaRPr sz="1633" dirty="0">
              <a:solidFill>
                <a:srgbClr val="000000"/>
              </a:solidFill>
              <a:latin typeface="Arial"/>
              <a:ea typeface="Arial"/>
              <a:cs typeface="Arial"/>
              <a:sym typeface="Arial"/>
            </a:endParaRPr>
          </a:p>
        </p:txBody>
      </p:sp>
      <p:sp>
        <p:nvSpPr>
          <p:cNvPr id="65" name="Google Shape;65;p14"/>
          <p:cNvSpPr txBox="1">
            <a:spLocks noGrp="1"/>
          </p:cNvSpPr>
          <p:nvPr>
            <p:ph type="subTitle" idx="1"/>
          </p:nvPr>
        </p:nvSpPr>
        <p:spPr>
          <a:xfrm>
            <a:off x="1980740" y="273352"/>
            <a:ext cx="8229682" cy="5308647"/>
          </a:xfrm>
          <a:prstGeom prst="rect">
            <a:avLst/>
          </a:prstGeom>
        </p:spPr>
        <p:txBody>
          <a:bodyPr spcFirstLastPara="1" vert="horz" wrap="square" lIns="82939" tIns="82939" rIns="82939" bIns="82939" rtlCol="0" anchor="ctr" anchorCtr="0">
            <a:noAutofit/>
          </a:bodyPr>
          <a:lstStyle/>
          <a:p>
            <a:pPr marL="0" indent="0"/>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8CF55-6306-600D-7846-7424A87EDF0B}"/>
              </a:ext>
            </a:extLst>
          </p:cNvPr>
          <p:cNvSpPr>
            <a:spLocks noGrp="1"/>
          </p:cNvSpPr>
          <p:nvPr>
            <p:ph type="title"/>
          </p:nvPr>
        </p:nvSpPr>
        <p:spPr>
          <a:xfrm>
            <a:off x="876692" y="405572"/>
            <a:ext cx="6304693" cy="723275"/>
          </a:xfrm>
        </p:spPr>
        <p:txBody>
          <a:bodyPr anchor="b">
            <a:noAutofit/>
          </a:bodyPr>
          <a:lstStyle/>
          <a:p>
            <a:r>
              <a:rPr lang="de-DE" sz="3990" dirty="0">
                <a:solidFill>
                  <a:srgbClr val="51646A"/>
                </a:solidFill>
              </a:rPr>
              <a:t>Persönliche Antragstellung</a:t>
            </a:r>
          </a:p>
        </p:txBody>
      </p:sp>
      <p:sp>
        <p:nvSpPr>
          <p:cNvPr id="3" name="Inhaltsplatzhalter 2">
            <a:extLst>
              <a:ext uri="{FF2B5EF4-FFF2-40B4-BE49-F238E27FC236}">
                <a16:creationId xmlns:a16="http://schemas.microsoft.com/office/drawing/2014/main" id="{953DB35D-7099-E64F-31CA-8280729AC1F9}"/>
              </a:ext>
            </a:extLst>
          </p:cNvPr>
          <p:cNvSpPr>
            <a:spLocks noGrp="1"/>
          </p:cNvSpPr>
          <p:nvPr>
            <p:ph idx="1"/>
          </p:nvPr>
        </p:nvSpPr>
        <p:spPr>
          <a:xfrm>
            <a:off x="876693" y="1290713"/>
            <a:ext cx="5491056" cy="4395313"/>
          </a:xfrm>
        </p:spPr>
        <p:txBody>
          <a:bodyPr anchor="t">
            <a:normAutofit lnSpcReduction="10000"/>
          </a:bodyPr>
          <a:lstStyle/>
          <a:p>
            <a:r>
              <a:rPr lang="de-DE" sz="1800" dirty="0"/>
              <a:t>Antragstellung </a:t>
            </a:r>
            <a:r>
              <a:rPr lang="de-DE" sz="1800" dirty="0" err="1"/>
              <a:t>grds</a:t>
            </a:r>
            <a:r>
              <a:rPr lang="de-DE" sz="1800" dirty="0"/>
              <a:t>. persönlich (§14 AsylG)</a:t>
            </a:r>
          </a:p>
          <a:p>
            <a:r>
              <a:rPr lang="de-DE" sz="1800" dirty="0"/>
              <a:t>Zuständig ist BAMF (</a:t>
            </a:r>
            <a:r>
              <a:rPr lang="de-DE" sz="1800" dirty="0" err="1"/>
              <a:t>grds</a:t>
            </a:r>
            <a:r>
              <a:rPr lang="de-DE" sz="1800" dirty="0"/>
              <a:t>. Außenstelle)</a:t>
            </a:r>
          </a:p>
          <a:p>
            <a:r>
              <a:rPr lang="de-DE" sz="1800" dirty="0"/>
              <a:t>Aufklärung über Rechte und Pflichten mit </a:t>
            </a:r>
            <a:r>
              <a:rPr lang="de-DE" sz="1800" dirty="0" err="1"/>
              <a:t>DolmetscherIn</a:t>
            </a:r>
            <a:endParaRPr lang="de-DE" sz="1800" dirty="0"/>
          </a:p>
          <a:p>
            <a:r>
              <a:rPr lang="de-DE" sz="1800" dirty="0"/>
              <a:t>Fotos und Fingerabdrücke </a:t>
            </a:r>
            <a:r>
              <a:rPr lang="de-DE" sz="1800" b="0" strike="noStrike" dirty="0">
                <a:latin typeface="Arial"/>
                <a:ea typeface="Arial"/>
                <a:cs typeface="Arial"/>
                <a:sym typeface="Arial"/>
              </a:rPr>
              <a:t>→ </a:t>
            </a:r>
            <a:r>
              <a:rPr lang="de-DE" sz="1800" b="0" strike="noStrike" dirty="0">
                <a:ea typeface="Arial"/>
                <a:cs typeface="Arial"/>
                <a:sym typeface="Arial"/>
              </a:rPr>
              <a:t>BKA, EURODAC</a:t>
            </a:r>
            <a:r>
              <a:rPr lang="de-DE" sz="1800" b="0" strike="noStrike" baseline="30000" dirty="0">
                <a:ea typeface="Arial"/>
                <a:cs typeface="Arial"/>
                <a:sym typeface="Arial"/>
              </a:rPr>
              <a:t>1</a:t>
            </a:r>
            <a:r>
              <a:rPr lang="de-DE" sz="1800" b="0" strike="noStrike" dirty="0">
                <a:ea typeface="Arial"/>
                <a:cs typeface="Arial"/>
                <a:sym typeface="Arial"/>
              </a:rPr>
              <a:t> usw.</a:t>
            </a:r>
          </a:p>
          <a:p>
            <a:r>
              <a:rPr lang="de-DE" sz="1800" dirty="0"/>
              <a:t>Unterschiedliche Behandlung bei geringer oder guter Bleibeperspektive</a:t>
            </a:r>
          </a:p>
          <a:p>
            <a:r>
              <a:rPr lang="de-DE" sz="1800" dirty="0"/>
              <a:t>Durchschnittliche Asylverfahrensdauer </a:t>
            </a:r>
          </a:p>
          <a:p>
            <a:pPr lvl="1">
              <a:buFont typeface="Wingdings" panose="05000000000000000000" pitchFamily="2" charset="2"/>
              <a:buChar char="Ø"/>
            </a:pPr>
            <a:r>
              <a:rPr lang="de-DE" sz="1800" dirty="0"/>
              <a:t>2020: 8,3 Monate (Pressemitteilung Bundestag https://www.bundestag.de/presse/hib/850326-850326)</a:t>
            </a:r>
          </a:p>
          <a:p>
            <a:pPr lvl="1">
              <a:buFont typeface="Wingdings" panose="05000000000000000000" pitchFamily="2" charset="2"/>
              <a:buChar char="Ø"/>
            </a:pPr>
            <a:r>
              <a:rPr lang="de-DE" sz="1800" dirty="0"/>
              <a:t>2022: 7,6 Monate (</a:t>
            </a:r>
            <a:r>
              <a:rPr lang="de-DE" sz="1800" i="1" dirty="0"/>
              <a:t>DS 20/6052 S. 2</a:t>
            </a:r>
            <a:r>
              <a:rPr lang="de-DE" sz="1800" dirty="0"/>
              <a:t>).</a:t>
            </a:r>
          </a:p>
          <a:p>
            <a:pPr lvl="1">
              <a:buFont typeface="Wingdings" panose="05000000000000000000" pitchFamily="2" charset="2"/>
              <a:buChar char="Ø"/>
            </a:pPr>
            <a:r>
              <a:rPr lang="de-DE" sz="1800" dirty="0"/>
              <a:t>2023: 6,6 Monate (</a:t>
            </a:r>
            <a:r>
              <a:rPr lang="de-DE" sz="1800" i="1" dirty="0"/>
              <a:t>BAMF Aktuelle Zahlen 9/2023</a:t>
            </a:r>
            <a:r>
              <a:rPr lang="de-DE" sz="1800" dirty="0"/>
              <a:t>)</a:t>
            </a:r>
          </a:p>
          <a:p>
            <a:pPr lvl="1">
              <a:buFont typeface="Wingdings" panose="05000000000000000000" pitchFamily="2" charset="2"/>
              <a:buChar char="Ø"/>
            </a:pPr>
            <a:r>
              <a:rPr lang="de-DE" sz="1800" dirty="0"/>
              <a:t>2024: 8,2 Monate (RND)</a:t>
            </a:r>
          </a:p>
        </p:txBody>
      </p:sp>
      <p:pic>
        <p:nvPicPr>
          <p:cNvPr id="7" name="Grafik 6" descr="Ein Bild, das Diagramm, Design, Screenshot enthält.&#10;&#10;Automatisch generierte Beschreibung">
            <a:extLst>
              <a:ext uri="{FF2B5EF4-FFF2-40B4-BE49-F238E27FC236}">
                <a16:creationId xmlns:a16="http://schemas.microsoft.com/office/drawing/2014/main" id="{CECE238E-8F9C-C86C-F00A-4394DA3DF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762496"/>
            <a:ext cx="5319062" cy="3257925"/>
          </a:xfrm>
          <a:prstGeom prst="rect">
            <a:avLst/>
          </a:prstGeom>
        </p:spPr>
      </p:pic>
      <p:grpSp>
        <p:nvGrpSpPr>
          <p:cNvPr id="19" name="Group 1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0" name="Rectangle 1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feld 4">
            <a:extLst>
              <a:ext uri="{FF2B5EF4-FFF2-40B4-BE49-F238E27FC236}">
                <a16:creationId xmlns:a16="http://schemas.microsoft.com/office/drawing/2014/main" id="{00F22C5F-9F69-1F03-CB86-F2A6267152E2}"/>
              </a:ext>
            </a:extLst>
          </p:cNvPr>
          <p:cNvSpPr txBox="1"/>
          <p:nvPr/>
        </p:nvSpPr>
        <p:spPr>
          <a:xfrm>
            <a:off x="207544" y="5850235"/>
            <a:ext cx="8484764" cy="723275"/>
          </a:xfrm>
          <a:prstGeom prst="rect">
            <a:avLst/>
          </a:prstGeom>
          <a:noFill/>
        </p:spPr>
        <p:txBody>
          <a:bodyPr wrap="square">
            <a:spAutoFit/>
          </a:bodyPr>
          <a:lstStyle/>
          <a:p>
            <a:pPr marL="0" marR="0" lvl="0" indent="0" algn="l" rtl="0">
              <a:spcBef>
                <a:spcPts val="0"/>
              </a:spcBef>
              <a:spcAft>
                <a:spcPts val="600"/>
              </a:spcAft>
              <a:buNone/>
            </a:pPr>
            <a:r>
              <a:rPr lang="de-DE" sz="1800" b="0" strike="noStrike" baseline="30000" dirty="0">
                <a:solidFill>
                  <a:srgbClr val="000000"/>
                </a:solidFill>
                <a:ea typeface="Arial"/>
                <a:cs typeface="Arial"/>
                <a:sym typeface="Arial"/>
              </a:rPr>
              <a:t>1</a:t>
            </a:r>
            <a:r>
              <a:rPr lang="de-DE" sz="1800" b="0" strike="noStrike" dirty="0">
                <a:solidFill>
                  <a:srgbClr val="000000"/>
                </a:solidFill>
                <a:ea typeface="Arial"/>
                <a:cs typeface="Arial"/>
                <a:sym typeface="Arial"/>
              </a:rPr>
              <a:t> EURODAC (European </a:t>
            </a:r>
            <a:r>
              <a:rPr lang="de-DE" sz="1800" b="0" strike="noStrike" dirty="0" err="1">
                <a:solidFill>
                  <a:srgbClr val="000000"/>
                </a:solidFill>
                <a:ea typeface="Arial"/>
                <a:cs typeface="Arial"/>
                <a:sym typeface="Arial"/>
              </a:rPr>
              <a:t>Dactyloscopy</a:t>
            </a:r>
            <a:r>
              <a:rPr lang="de-DE" sz="1800" b="0" strike="noStrike" dirty="0">
                <a:solidFill>
                  <a:srgbClr val="000000"/>
                </a:solidFill>
                <a:ea typeface="Arial"/>
                <a:cs typeface="Arial"/>
                <a:sym typeface="Arial"/>
              </a:rPr>
              <a:t>)</a:t>
            </a:r>
            <a:r>
              <a:rPr lang="de-DE" dirty="0">
                <a:solidFill>
                  <a:srgbClr val="000000"/>
                </a:solidFill>
                <a:ea typeface="Arial"/>
                <a:cs typeface="Arial"/>
                <a:sym typeface="Arial"/>
              </a:rPr>
              <a:t> = </a:t>
            </a:r>
            <a:r>
              <a:rPr lang="de-DE" sz="1800" b="0" strike="noStrike" dirty="0">
                <a:solidFill>
                  <a:srgbClr val="000000"/>
                </a:solidFill>
                <a:ea typeface="Arial"/>
                <a:cs typeface="Arial"/>
                <a:sym typeface="Arial"/>
              </a:rPr>
              <a:t>Fingerabdruckidentifizierungssystem </a:t>
            </a:r>
            <a:endParaRPr lang="de-DE" sz="1800" b="0" strike="noStrike">
              <a:solidFill>
                <a:srgbClr val="000000"/>
              </a:solidFill>
              <a:ea typeface="Arial"/>
              <a:cs typeface="Arial"/>
              <a:sym typeface="Arial"/>
            </a:endParaRPr>
          </a:p>
          <a:p>
            <a:pPr marL="0" marR="0" lvl="0" indent="0" algn="l" rtl="0">
              <a:spcBef>
                <a:spcPts val="0"/>
              </a:spcBef>
              <a:spcAft>
                <a:spcPts val="600"/>
              </a:spcAft>
              <a:buNone/>
            </a:pPr>
            <a:r>
              <a:rPr lang="de-DE" sz="1800" b="0" strike="noStrike" dirty="0">
                <a:solidFill>
                  <a:srgbClr val="000000"/>
                </a:solidFill>
                <a:ea typeface="Arial"/>
                <a:cs typeface="Arial"/>
                <a:sym typeface="Arial"/>
              </a:rPr>
              <a:t>Dublin III	 							</a:t>
            </a:r>
            <a:endParaRPr lang="de-DE" sz="2400" b="0" strike="noStrike">
              <a:solidFill>
                <a:srgbClr val="000000"/>
              </a:solidFill>
              <a:ea typeface="Arial"/>
              <a:cs typeface="Arial"/>
              <a:sym typeface="Arial"/>
            </a:endParaRPr>
          </a:p>
        </p:txBody>
      </p:sp>
    </p:spTree>
    <p:extLst>
      <p:ext uri="{BB962C8B-B14F-4D97-AF65-F5344CB8AC3E}">
        <p14:creationId xmlns:p14="http://schemas.microsoft.com/office/powerpoint/2010/main" val="185609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F8259C-4506-D975-A2BD-993CAC5F7BB4}"/>
              </a:ext>
            </a:extLst>
          </p:cNvPr>
          <p:cNvSpPr>
            <a:spLocks noGrp="1"/>
          </p:cNvSpPr>
          <p:nvPr>
            <p:ph type="title"/>
          </p:nvPr>
        </p:nvSpPr>
        <p:spPr>
          <a:xfrm>
            <a:off x="6096001" y="626721"/>
            <a:ext cx="6433750" cy="717337"/>
          </a:xfrm>
        </p:spPr>
        <p:txBody>
          <a:bodyPr anchor="b">
            <a:noAutofit/>
          </a:bodyPr>
          <a:lstStyle/>
          <a:p>
            <a:r>
              <a:rPr lang="de-DE" sz="3990" dirty="0">
                <a:solidFill>
                  <a:srgbClr val="51646A"/>
                </a:solidFill>
              </a:rPr>
              <a:t>Folgen des Asylantrags</a:t>
            </a:r>
          </a:p>
        </p:txBody>
      </p:sp>
      <p:pic>
        <p:nvPicPr>
          <p:cNvPr id="5" name="Grafik 4" descr="Ein Bild, das Clipart, Grafiken, Cartoon, Design enthält.&#10;&#10;Automatisch generierte Beschreibung">
            <a:extLst>
              <a:ext uri="{FF2B5EF4-FFF2-40B4-BE49-F238E27FC236}">
                <a16:creationId xmlns:a16="http://schemas.microsoft.com/office/drawing/2014/main" id="{F2982F25-8D35-283F-7831-E3CE8CAA593C}"/>
              </a:ext>
            </a:extLst>
          </p:cNvPr>
          <p:cNvPicPr>
            <a:picLocks noChangeAspect="1"/>
          </p:cNvPicPr>
          <p:nvPr/>
        </p:nvPicPr>
        <p:blipFill rotWithShape="1">
          <a:blip r:embed="rId2">
            <a:extLst>
              <a:ext uri="{28A0092B-C50C-407E-A947-70E740481C1C}">
                <a14:useLocalDpi xmlns:a14="http://schemas.microsoft.com/office/drawing/2010/main" val="0"/>
              </a:ext>
            </a:extLst>
          </a:blip>
          <a:srcRect l="25795" r="19890" b="2"/>
          <a:stretch/>
        </p:blipFill>
        <p:spPr>
          <a:xfrm>
            <a:off x="612518" y="608141"/>
            <a:ext cx="4793644" cy="5648280"/>
          </a:xfrm>
          <a:prstGeom prst="rect">
            <a:avLst/>
          </a:prstGeom>
        </p:spPr>
      </p:pic>
      <p:sp>
        <p:nvSpPr>
          <p:cNvPr id="10" name="Freeform: Shape 9">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3">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0382778" y="58162"/>
            <a:ext cx="944833" cy="904406"/>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0382780" y="58161"/>
            <a:ext cx="944832" cy="904404"/>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Inhaltsplatzhalter 2">
            <a:extLst>
              <a:ext uri="{FF2B5EF4-FFF2-40B4-BE49-F238E27FC236}">
                <a16:creationId xmlns:a16="http://schemas.microsoft.com/office/drawing/2014/main" id="{B95DF46F-581D-13C4-547B-4523FA6B0229}"/>
              </a:ext>
            </a:extLst>
          </p:cNvPr>
          <p:cNvSpPr>
            <a:spLocks noGrp="1"/>
          </p:cNvSpPr>
          <p:nvPr>
            <p:ph idx="1"/>
          </p:nvPr>
        </p:nvSpPr>
        <p:spPr>
          <a:xfrm>
            <a:off x="6096000" y="1465243"/>
            <a:ext cx="4953000" cy="4704493"/>
          </a:xfrm>
        </p:spPr>
        <p:txBody>
          <a:bodyPr>
            <a:normAutofit/>
          </a:bodyPr>
          <a:lstStyle/>
          <a:p>
            <a:r>
              <a:rPr lang="de-DE" sz="2000" dirty="0"/>
              <a:t>Nach Stellung des Asylantrags erhalten Antragstellende </a:t>
            </a:r>
            <a:r>
              <a:rPr lang="de-DE" sz="2000" b="1" dirty="0"/>
              <a:t>Bescheinigung über Aufenthaltsgestattung</a:t>
            </a:r>
            <a:r>
              <a:rPr lang="de-DE" sz="2000" dirty="0"/>
              <a:t>, vgl. §§ 55 – 67 AsylG (ersetzt BÜMA)</a:t>
            </a:r>
          </a:p>
          <a:p>
            <a:endParaRPr lang="de-DE" sz="2000" dirty="0"/>
          </a:p>
          <a:p>
            <a:r>
              <a:rPr lang="de-DE" sz="2000" b="1" dirty="0"/>
              <a:t>Residenzpflicht</a:t>
            </a:r>
            <a:r>
              <a:rPr lang="de-DE" sz="2000" dirty="0"/>
              <a:t>: Gestattung ist räumlich auf den Bereich beschränkt, in dem sich Aufnahmeeinrichtung befindet (entfällt nach 3 Monaten)</a:t>
            </a:r>
          </a:p>
          <a:p>
            <a:endParaRPr lang="de-DE" sz="2000" dirty="0"/>
          </a:p>
          <a:p>
            <a:r>
              <a:rPr lang="de-DE" sz="2000" b="1" dirty="0"/>
              <a:t>Wohnverpflichtung</a:t>
            </a:r>
            <a:r>
              <a:rPr lang="de-DE" sz="2000" dirty="0"/>
              <a:t> in der Aufnahmeeinrichtung bis zur Entscheidung über den Asylantrag (höchstens 6 bzw. 18 Monate)</a:t>
            </a:r>
          </a:p>
          <a:p>
            <a:endParaRPr lang="de-DE" sz="1600" dirty="0">
              <a:solidFill>
                <a:schemeClr val="tx2"/>
              </a:solidFill>
            </a:endParaRPr>
          </a:p>
        </p:txBody>
      </p:sp>
    </p:spTree>
    <p:extLst>
      <p:ext uri="{BB962C8B-B14F-4D97-AF65-F5344CB8AC3E}">
        <p14:creationId xmlns:p14="http://schemas.microsoft.com/office/powerpoint/2010/main" val="2337311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5F04852-41B0-82B0-EBD6-79C1361F37D5}"/>
              </a:ext>
            </a:extLst>
          </p:cNvPr>
          <p:cNvPicPr>
            <a:picLocks noChangeAspect="1"/>
          </p:cNvPicPr>
          <p:nvPr/>
        </p:nvPicPr>
        <p:blipFill>
          <a:blip r:embed="rId3"/>
          <a:stretch>
            <a:fillRect/>
          </a:stretch>
        </p:blipFill>
        <p:spPr>
          <a:xfrm>
            <a:off x="1469570" y="168672"/>
            <a:ext cx="9669959" cy="5775652"/>
          </a:xfrm>
          <a:prstGeom prst="rect">
            <a:avLst/>
          </a:prstGeom>
        </p:spPr>
      </p:pic>
      <p:sp>
        <p:nvSpPr>
          <p:cNvPr id="2" name="Ellipse 1">
            <a:extLst>
              <a:ext uri="{FF2B5EF4-FFF2-40B4-BE49-F238E27FC236}">
                <a16:creationId xmlns:a16="http://schemas.microsoft.com/office/drawing/2014/main" id="{58A08131-FDD7-8673-F7AB-2D77A14BCF22}"/>
              </a:ext>
            </a:extLst>
          </p:cNvPr>
          <p:cNvSpPr/>
          <p:nvPr/>
        </p:nvSpPr>
        <p:spPr>
          <a:xfrm>
            <a:off x="5486400" y="1717040"/>
            <a:ext cx="1788160" cy="396240"/>
          </a:xfrm>
          <a:prstGeom prst="ellipse">
            <a:avLst/>
          </a:prstGeom>
          <a:noFill/>
          <a:ln w="38100">
            <a:solidFill>
              <a:srgbClr val="FF0000"/>
            </a:solidFill>
          </a:ln>
          <a:effectLst>
            <a:glow rad="228600">
              <a:srgbClr val="FF0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2669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65FC5-684A-B62F-FB9C-05332688157E}"/>
              </a:ext>
            </a:extLst>
          </p:cNvPr>
          <p:cNvSpPr>
            <a:spLocks noGrp="1"/>
          </p:cNvSpPr>
          <p:nvPr>
            <p:ph type="title"/>
          </p:nvPr>
        </p:nvSpPr>
        <p:spPr>
          <a:xfrm>
            <a:off x="876693" y="741391"/>
            <a:ext cx="7154124" cy="649259"/>
          </a:xfrm>
        </p:spPr>
        <p:txBody>
          <a:bodyPr anchor="b">
            <a:noAutofit/>
          </a:bodyPr>
          <a:lstStyle/>
          <a:p>
            <a:r>
              <a:rPr lang="de-DE" sz="3990" dirty="0">
                <a:solidFill>
                  <a:srgbClr val="51646A"/>
                </a:solidFill>
              </a:rPr>
              <a:t>Prüfung des Dublin-Verfahrens</a:t>
            </a:r>
          </a:p>
        </p:txBody>
      </p:sp>
      <p:sp>
        <p:nvSpPr>
          <p:cNvPr id="3" name="Inhaltsplatzhalter 2">
            <a:extLst>
              <a:ext uri="{FF2B5EF4-FFF2-40B4-BE49-F238E27FC236}">
                <a16:creationId xmlns:a16="http://schemas.microsoft.com/office/drawing/2014/main" id="{00DFF17F-2363-95C5-DD72-748A6FB651C5}"/>
              </a:ext>
            </a:extLst>
          </p:cNvPr>
          <p:cNvSpPr>
            <a:spLocks noGrp="1"/>
          </p:cNvSpPr>
          <p:nvPr>
            <p:ph idx="1"/>
          </p:nvPr>
        </p:nvSpPr>
        <p:spPr>
          <a:xfrm>
            <a:off x="876693" y="1691439"/>
            <a:ext cx="5775898" cy="4680236"/>
          </a:xfrm>
        </p:spPr>
        <p:txBody>
          <a:bodyPr anchor="t">
            <a:normAutofit/>
          </a:bodyPr>
          <a:lstStyle/>
          <a:p>
            <a:r>
              <a:rPr lang="de-DE" sz="2000" b="1" dirty="0"/>
              <a:t>Zuständigkeitsverfahren</a:t>
            </a:r>
            <a:r>
              <a:rPr lang="de-DE" sz="2000" dirty="0"/>
              <a:t> vor inhaltlicher Prüfung des Antrags</a:t>
            </a:r>
          </a:p>
          <a:p>
            <a:r>
              <a:rPr lang="de-DE" sz="2000" dirty="0"/>
              <a:t>Ziel: Klärung der Zuständigkeit anderer europäischer Staaten („</a:t>
            </a:r>
            <a:r>
              <a:rPr lang="de-DE" sz="2000" b="1" dirty="0"/>
              <a:t>Erstes Interview</a:t>
            </a:r>
            <a:r>
              <a:rPr lang="de-DE" sz="2000" dirty="0"/>
              <a:t>“ oder „Dublin-Interview“)</a:t>
            </a:r>
          </a:p>
          <a:p>
            <a:r>
              <a:rPr lang="de-DE" sz="2000" dirty="0"/>
              <a:t>Grundlage: Dublin-III-Verordnung</a:t>
            </a:r>
          </a:p>
          <a:p>
            <a:r>
              <a:rPr lang="de-DE" sz="2000" dirty="0"/>
              <a:t>Wenn anderer Staat zuständig, wird Übernahmeersuchen an betreffenden Staat gesendet</a:t>
            </a:r>
          </a:p>
          <a:p>
            <a:r>
              <a:rPr lang="de-DE" sz="2000" dirty="0"/>
              <a:t>Möglichkeit der Klageerhebung gegen Überstellungsbescheid</a:t>
            </a:r>
          </a:p>
          <a:p>
            <a:r>
              <a:rPr lang="de-DE" sz="2000" dirty="0"/>
              <a:t>Frist zur Überstellung gem. Art. 29 Dublin-III beachten: </a:t>
            </a:r>
            <a:r>
              <a:rPr lang="de-DE" sz="2000" dirty="0" err="1"/>
              <a:t>Grds</a:t>
            </a:r>
            <a:r>
              <a:rPr lang="de-DE" sz="2000" dirty="0"/>
              <a:t>. 6, höchstens 18 Monate; Fristablauf führt zur Zuständigkeit </a:t>
            </a:r>
            <a:r>
              <a:rPr lang="de-DE" sz="2000" dirty="0" err="1"/>
              <a:t>DE‘s</a:t>
            </a:r>
            <a:endParaRPr lang="de-DE" sz="2000" dirty="0"/>
          </a:p>
        </p:txBody>
      </p:sp>
      <p:pic>
        <p:nvPicPr>
          <p:cNvPr id="5" name="Grafik 4">
            <a:extLst>
              <a:ext uri="{FF2B5EF4-FFF2-40B4-BE49-F238E27FC236}">
                <a16:creationId xmlns:a16="http://schemas.microsoft.com/office/drawing/2014/main" id="{709E73E2-6402-9ADB-3AC8-B9BBDC5B17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8019" y="1898323"/>
            <a:ext cx="4273463" cy="3061353"/>
          </a:xfrm>
          <a:prstGeom prst="rect">
            <a:avLst/>
          </a:prstGeom>
        </p:spPr>
      </p:pic>
      <p:grpSp>
        <p:nvGrpSpPr>
          <p:cNvPr id="10" name="Group 9">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1" name="Rectangle 10">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0659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5F04852-41B0-82B0-EBD6-79C1361F37D5}"/>
              </a:ext>
            </a:extLst>
          </p:cNvPr>
          <p:cNvPicPr>
            <a:picLocks noChangeAspect="1"/>
          </p:cNvPicPr>
          <p:nvPr/>
        </p:nvPicPr>
        <p:blipFill>
          <a:blip r:embed="rId3"/>
          <a:stretch>
            <a:fillRect/>
          </a:stretch>
        </p:blipFill>
        <p:spPr>
          <a:xfrm>
            <a:off x="1469570" y="168672"/>
            <a:ext cx="9669959" cy="5775652"/>
          </a:xfrm>
          <a:prstGeom prst="rect">
            <a:avLst/>
          </a:prstGeom>
        </p:spPr>
      </p:pic>
      <p:sp>
        <p:nvSpPr>
          <p:cNvPr id="2" name="Ellipse 1">
            <a:extLst>
              <a:ext uri="{FF2B5EF4-FFF2-40B4-BE49-F238E27FC236}">
                <a16:creationId xmlns:a16="http://schemas.microsoft.com/office/drawing/2014/main" id="{58A08131-FDD7-8673-F7AB-2D77A14BCF22}"/>
              </a:ext>
            </a:extLst>
          </p:cNvPr>
          <p:cNvSpPr/>
          <p:nvPr/>
        </p:nvSpPr>
        <p:spPr>
          <a:xfrm>
            <a:off x="3962400" y="2499360"/>
            <a:ext cx="2133600" cy="650240"/>
          </a:xfrm>
          <a:prstGeom prst="ellipse">
            <a:avLst/>
          </a:prstGeom>
          <a:noFill/>
          <a:ln w="38100">
            <a:solidFill>
              <a:srgbClr val="FF0000"/>
            </a:solidFill>
          </a:ln>
          <a:effectLst>
            <a:glow rad="228600">
              <a:srgbClr val="FF0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3929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2"/>
        <p:cNvGrpSpPr/>
        <p:nvPr/>
      </p:nvGrpSpPr>
      <p:grpSpPr>
        <a:xfrm>
          <a:off x="0" y="0"/>
          <a:ext cx="0" cy="0"/>
          <a:chOff x="0" y="0"/>
          <a:chExt cx="0" cy="0"/>
        </a:xfrm>
      </p:grpSpPr>
      <p:sp>
        <p:nvSpPr>
          <p:cNvPr id="133" name="Google Shape;133;p23"/>
          <p:cNvSpPr txBox="1"/>
          <p:nvPr/>
        </p:nvSpPr>
        <p:spPr>
          <a:xfrm>
            <a:off x="876693" y="741392"/>
            <a:ext cx="10016594" cy="774588"/>
          </a:xfrm>
          <a:prstGeom prst="rect">
            <a:avLst/>
          </a:prstGeom>
        </p:spPr>
        <p:txBody>
          <a:bodyPr spcFirstLastPara="1" vert="horz" lIns="91440" tIns="45720" rIns="91440" bIns="45720" rtlCol="0" anchor="b" anchorCtr="0">
            <a:noAutofit/>
          </a:bodyPr>
          <a:lstStyle/>
          <a:p>
            <a:pPr>
              <a:lnSpc>
                <a:spcPct val="90000"/>
              </a:lnSpc>
              <a:spcBef>
                <a:spcPct val="0"/>
              </a:spcBef>
              <a:spcAft>
                <a:spcPts val="600"/>
              </a:spcAft>
              <a:buClr>
                <a:srgbClr val="000000"/>
              </a:buClr>
              <a:buSzPts val="4400"/>
            </a:pPr>
            <a:r>
              <a:rPr lang="en-US" sz="3990" kern="1200" dirty="0" err="1">
                <a:solidFill>
                  <a:srgbClr val="51646A"/>
                </a:solidFill>
                <a:latin typeface="+mj-lt"/>
                <a:ea typeface="+mj-ea"/>
                <a:cs typeface="+mj-cs"/>
                <a:sym typeface="Arial"/>
              </a:rPr>
              <a:t>Persönliche</a:t>
            </a:r>
            <a:r>
              <a:rPr lang="en-US" sz="3990" kern="1200" dirty="0">
                <a:solidFill>
                  <a:srgbClr val="51646A"/>
                </a:solidFill>
                <a:latin typeface="+mj-lt"/>
                <a:ea typeface="+mj-ea"/>
                <a:cs typeface="+mj-cs"/>
                <a:sym typeface="Arial"/>
              </a:rPr>
              <a:t> </a:t>
            </a:r>
            <a:r>
              <a:rPr lang="en-US" sz="3990" kern="1200" dirty="0" err="1">
                <a:solidFill>
                  <a:srgbClr val="51646A"/>
                </a:solidFill>
                <a:latin typeface="+mj-lt"/>
                <a:ea typeface="+mj-ea"/>
                <a:cs typeface="+mj-cs"/>
                <a:sym typeface="Arial"/>
              </a:rPr>
              <a:t>Anhörung</a:t>
            </a:r>
            <a:r>
              <a:rPr lang="en-US" sz="3990" kern="1200" dirty="0">
                <a:solidFill>
                  <a:srgbClr val="51646A"/>
                </a:solidFill>
                <a:latin typeface="+mj-lt"/>
                <a:ea typeface="+mj-ea"/>
                <a:cs typeface="+mj-cs"/>
                <a:sym typeface="Arial"/>
              </a:rPr>
              <a:t> </a:t>
            </a:r>
            <a:r>
              <a:rPr lang="en-US" sz="3990" kern="1200" dirty="0" err="1">
                <a:solidFill>
                  <a:srgbClr val="51646A"/>
                </a:solidFill>
                <a:latin typeface="+mj-lt"/>
                <a:ea typeface="+mj-ea"/>
                <a:cs typeface="+mj-cs"/>
                <a:sym typeface="Arial"/>
              </a:rPr>
              <a:t>über</a:t>
            </a:r>
            <a:r>
              <a:rPr lang="en-US" sz="3990" kern="1200" dirty="0">
                <a:solidFill>
                  <a:srgbClr val="51646A"/>
                </a:solidFill>
                <a:latin typeface="+mj-lt"/>
                <a:ea typeface="+mj-ea"/>
                <a:cs typeface="+mj-cs"/>
                <a:sym typeface="Arial"/>
              </a:rPr>
              <a:t> </a:t>
            </a:r>
            <a:r>
              <a:rPr lang="en-US" sz="3990" dirty="0">
                <a:solidFill>
                  <a:srgbClr val="51646A"/>
                </a:solidFill>
                <a:latin typeface="+mj-lt"/>
                <a:ea typeface="+mj-ea"/>
                <a:cs typeface="+mj-cs"/>
                <a:sym typeface="Arial"/>
              </a:rPr>
              <a:t>die </a:t>
            </a:r>
            <a:r>
              <a:rPr lang="en-US" sz="3990" dirty="0" err="1">
                <a:solidFill>
                  <a:srgbClr val="51646A"/>
                </a:solidFill>
                <a:latin typeface="+mj-lt"/>
                <a:ea typeface="+mj-ea"/>
                <a:cs typeface="+mj-cs"/>
                <a:sym typeface="Arial"/>
              </a:rPr>
              <a:t>Fluchtgründe</a:t>
            </a:r>
            <a:endParaRPr lang="en-US" sz="3990" kern="1200" dirty="0">
              <a:solidFill>
                <a:srgbClr val="51646A"/>
              </a:solidFill>
              <a:latin typeface="+mj-lt"/>
              <a:ea typeface="+mj-ea"/>
              <a:cs typeface="+mj-cs"/>
              <a:sym typeface="Arial"/>
            </a:endParaRPr>
          </a:p>
        </p:txBody>
      </p:sp>
      <p:sp>
        <p:nvSpPr>
          <p:cNvPr id="134" name="Google Shape;134;p23"/>
          <p:cNvSpPr txBox="1"/>
          <p:nvPr/>
        </p:nvSpPr>
        <p:spPr>
          <a:xfrm>
            <a:off x="876692" y="1936376"/>
            <a:ext cx="5219307" cy="4134510"/>
          </a:xfrm>
          <a:prstGeom prst="rect">
            <a:avLst/>
          </a:prstGeom>
        </p:spPr>
        <p:txBody>
          <a:bodyPr spcFirstLastPara="1" vert="horz" lIns="91440" tIns="45720" rIns="91440" bIns="45720" rtlCol="0" anchor="t" anchorCtr="0">
            <a:normAutofit/>
          </a:bodyPr>
          <a:lstStyle/>
          <a:p>
            <a:pPr marL="391910" indent="-228600">
              <a:lnSpc>
                <a:spcPct val="90000"/>
              </a:lnSpc>
              <a:spcAft>
                <a:spcPts val="600"/>
              </a:spcAft>
              <a:buClr>
                <a:srgbClr val="000000"/>
              </a:buClr>
              <a:buSzPts val="1440"/>
              <a:buFont typeface="Arial" panose="020B0604020202020204" pitchFamily="34" charset="0"/>
              <a:buChar char="•"/>
            </a:pPr>
            <a:r>
              <a:rPr lang="en-US" sz="2400" dirty="0" err="1">
                <a:sym typeface="Arial"/>
              </a:rPr>
              <a:t>Wichtigster</a:t>
            </a:r>
            <a:r>
              <a:rPr lang="en-US" sz="2400" dirty="0">
                <a:sym typeface="Arial"/>
              </a:rPr>
              <a:t> </a:t>
            </a:r>
            <a:r>
              <a:rPr lang="en-US" sz="2400" dirty="0" err="1">
                <a:sym typeface="Arial"/>
              </a:rPr>
              <a:t>Termin</a:t>
            </a:r>
            <a:r>
              <a:rPr lang="en-US" sz="2400" dirty="0">
                <a:sym typeface="Arial"/>
              </a:rPr>
              <a:t> </a:t>
            </a:r>
            <a:r>
              <a:rPr lang="en-US" sz="2400" dirty="0" err="1">
                <a:sym typeface="Arial"/>
              </a:rPr>
              <a:t>im</a:t>
            </a:r>
            <a:r>
              <a:rPr lang="en-US" sz="2400" dirty="0">
                <a:sym typeface="Arial"/>
              </a:rPr>
              <a:t> </a:t>
            </a:r>
            <a:r>
              <a:rPr lang="en-US" sz="2400" dirty="0" err="1">
                <a:sym typeface="Arial"/>
              </a:rPr>
              <a:t>Verfahren</a:t>
            </a:r>
            <a:endParaRPr lang="en-US" sz="2400" dirty="0">
              <a:sym typeface="Arial"/>
            </a:endParaRPr>
          </a:p>
          <a:p>
            <a:pPr marL="391910" indent="-228600">
              <a:lnSpc>
                <a:spcPct val="90000"/>
              </a:lnSpc>
              <a:spcAft>
                <a:spcPts val="600"/>
              </a:spcAft>
              <a:buClr>
                <a:srgbClr val="000000"/>
              </a:buClr>
              <a:buSzPts val="1440"/>
              <a:buFont typeface="Arial" panose="020B0604020202020204" pitchFamily="34" charset="0"/>
              <a:buChar char="•"/>
            </a:pPr>
            <a:endParaRPr lang="en-US" sz="2400" dirty="0">
              <a:sym typeface="Arial"/>
            </a:endParaRPr>
          </a:p>
          <a:p>
            <a:pPr marL="391910" indent="-228600">
              <a:lnSpc>
                <a:spcPct val="90000"/>
              </a:lnSpc>
              <a:spcAft>
                <a:spcPts val="600"/>
              </a:spcAft>
              <a:buClr>
                <a:srgbClr val="000000"/>
              </a:buClr>
              <a:buSzPts val="1440"/>
              <a:buFont typeface="Arial" panose="020B0604020202020204" pitchFamily="34" charset="0"/>
              <a:buChar char="•"/>
            </a:pPr>
            <a:r>
              <a:rPr lang="en-US" sz="2400" dirty="0">
                <a:sym typeface="Arial"/>
              </a:rPr>
              <a:t>Bei </a:t>
            </a:r>
            <a:r>
              <a:rPr lang="en-US" sz="2400" dirty="0" err="1">
                <a:sym typeface="Arial"/>
              </a:rPr>
              <a:t>Nichterscheinen</a:t>
            </a:r>
            <a:r>
              <a:rPr lang="en-US" sz="2400" dirty="0">
                <a:sym typeface="Arial"/>
              </a:rPr>
              <a:t> </a:t>
            </a:r>
            <a:r>
              <a:rPr lang="en-US" sz="2400" dirty="0" err="1">
                <a:sym typeface="Arial"/>
              </a:rPr>
              <a:t>ggf</a:t>
            </a:r>
            <a:r>
              <a:rPr lang="en-US" sz="2400" dirty="0">
                <a:sym typeface="Arial"/>
              </a:rPr>
              <a:t>. </a:t>
            </a:r>
            <a:r>
              <a:rPr lang="en-US" sz="2400" dirty="0" err="1">
                <a:sym typeface="Arial"/>
              </a:rPr>
              <a:t>Ablehnung</a:t>
            </a:r>
            <a:r>
              <a:rPr lang="en-US" sz="2400" dirty="0">
                <a:sym typeface="Arial"/>
              </a:rPr>
              <a:t> </a:t>
            </a:r>
            <a:r>
              <a:rPr lang="en-US" sz="2400" dirty="0" err="1">
                <a:sym typeface="Arial"/>
              </a:rPr>
              <a:t>oder</a:t>
            </a:r>
            <a:r>
              <a:rPr lang="en-US" sz="2400" dirty="0">
                <a:sym typeface="Arial"/>
              </a:rPr>
              <a:t> </a:t>
            </a:r>
            <a:r>
              <a:rPr lang="en-US" sz="2400" dirty="0" err="1">
                <a:sym typeface="Arial"/>
              </a:rPr>
              <a:t>Einstellung</a:t>
            </a:r>
            <a:endParaRPr lang="en-US" sz="2400" dirty="0">
              <a:sym typeface="Arial"/>
            </a:endParaRPr>
          </a:p>
          <a:p>
            <a:pPr marL="391910" indent="-228600">
              <a:lnSpc>
                <a:spcPct val="90000"/>
              </a:lnSpc>
              <a:spcAft>
                <a:spcPts val="600"/>
              </a:spcAft>
              <a:buClr>
                <a:srgbClr val="000000"/>
              </a:buClr>
              <a:buSzPts val="1440"/>
              <a:buFont typeface="Arial" panose="020B0604020202020204" pitchFamily="34" charset="0"/>
              <a:buChar char="•"/>
            </a:pPr>
            <a:endParaRPr lang="en-US" sz="2400" dirty="0">
              <a:sym typeface="Arial"/>
            </a:endParaRPr>
          </a:p>
          <a:p>
            <a:pPr marL="391910" indent="-228600">
              <a:lnSpc>
                <a:spcPct val="90000"/>
              </a:lnSpc>
              <a:spcAft>
                <a:spcPts val="600"/>
              </a:spcAft>
              <a:buClr>
                <a:srgbClr val="000000"/>
              </a:buClr>
              <a:buSzPts val="1440"/>
              <a:buFont typeface="Arial" panose="020B0604020202020204" pitchFamily="34" charset="0"/>
              <a:buChar char="•"/>
            </a:pPr>
            <a:r>
              <a:rPr lang="en-US" sz="2400" dirty="0" err="1">
                <a:sym typeface="Arial"/>
              </a:rPr>
              <a:t>Vorherige</a:t>
            </a:r>
            <a:r>
              <a:rPr lang="en-US" sz="2400" dirty="0">
                <a:sym typeface="Arial"/>
              </a:rPr>
              <a:t> </a:t>
            </a:r>
            <a:r>
              <a:rPr lang="en-US" sz="2400" dirty="0" err="1">
                <a:sym typeface="Arial"/>
              </a:rPr>
              <a:t>Beratung</a:t>
            </a:r>
            <a:r>
              <a:rPr lang="en-US" sz="2400" dirty="0">
                <a:sym typeface="Arial"/>
              </a:rPr>
              <a:t> </a:t>
            </a:r>
            <a:r>
              <a:rPr lang="en-US" sz="2400" dirty="0" err="1">
                <a:sym typeface="Arial"/>
              </a:rPr>
              <a:t>ist</a:t>
            </a:r>
            <a:r>
              <a:rPr lang="en-US" sz="2400" dirty="0">
                <a:sym typeface="Arial"/>
              </a:rPr>
              <a:t> </a:t>
            </a:r>
            <a:r>
              <a:rPr lang="en-US" sz="2400" dirty="0" err="1">
                <a:sym typeface="Arial"/>
              </a:rPr>
              <a:t>unbedingt</a:t>
            </a:r>
            <a:r>
              <a:rPr lang="en-US" sz="2400" dirty="0">
                <a:sym typeface="Arial"/>
              </a:rPr>
              <a:t> </a:t>
            </a:r>
            <a:r>
              <a:rPr lang="en-US" sz="2400" dirty="0" err="1">
                <a:sym typeface="Arial"/>
              </a:rPr>
              <a:t>angeraten</a:t>
            </a:r>
            <a:endParaRPr lang="en-US" sz="2400" dirty="0">
              <a:sym typeface="Arial"/>
            </a:endParaRPr>
          </a:p>
          <a:p>
            <a:pPr marL="391910" indent="-228600">
              <a:lnSpc>
                <a:spcPct val="90000"/>
              </a:lnSpc>
              <a:spcAft>
                <a:spcPts val="600"/>
              </a:spcAft>
              <a:buClr>
                <a:srgbClr val="000000"/>
              </a:buClr>
              <a:buSzPts val="1440"/>
              <a:buFont typeface="Arial" panose="020B0604020202020204" pitchFamily="34" charset="0"/>
              <a:buChar char="•"/>
            </a:pPr>
            <a:endParaRPr lang="en-US" sz="2400" dirty="0">
              <a:sym typeface="Arial"/>
            </a:endParaRPr>
          </a:p>
          <a:p>
            <a:pPr marL="391910" indent="-228600">
              <a:lnSpc>
                <a:spcPct val="90000"/>
              </a:lnSpc>
              <a:spcAft>
                <a:spcPts val="600"/>
              </a:spcAft>
              <a:buClr>
                <a:srgbClr val="000000"/>
              </a:buClr>
              <a:buSzPts val="1440"/>
              <a:buFont typeface="Arial" panose="020B0604020202020204" pitchFamily="34" charset="0"/>
              <a:buChar char="•"/>
            </a:pPr>
            <a:r>
              <a:rPr lang="en-US" sz="2400" dirty="0" err="1">
                <a:sym typeface="Arial"/>
              </a:rPr>
              <a:t>Anhörungsprotokoll</a:t>
            </a:r>
            <a:r>
              <a:rPr lang="en-US" sz="2400" dirty="0">
                <a:sym typeface="Arial"/>
              </a:rPr>
              <a:t> </a:t>
            </a:r>
            <a:r>
              <a:rPr lang="en-US" sz="2400" dirty="0" err="1">
                <a:sym typeface="Arial"/>
              </a:rPr>
              <a:t>spielt</a:t>
            </a:r>
            <a:r>
              <a:rPr lang="en-US" sz="2400" dirty="0">
                <a:sym typeface="Arial"/>
              </a:rPr>
              <a:t> </a:t>
            </a:r>
            <a:r>
              <a:rPr lang="en-US" sz="2400" dirty="0" err="1">
                <a:sym typeface="Arial"/>
              </a:rPr>
              <a:t>enorm</a:t>
            </a:r>
            <a:r>
              <a:rPr lang="en-US" sz="2400" dirty="0">
                <a:sym typeface="Arial"/>
              </a:rPr>
              <a:t> </a:t>
            </a:r>
            <a:r>
              <a:rPr lang="en-US" sz="2400" dirty="0" err="1">
                <a:sym typeface="Arial"/>
              </a:rPr>
              <a:t>wichtige</a:t>
            </a:r>
            <a:r>
              <a:rPr lang="en-US" sz="2400" dirty="0">
                <a:sym typeface="Arial"/>
              </a:rPr>
              <a:t> Rolle </a:t>
            </a:r>
            <a:r>
              <a:rPr lang="en-US" sz="2400" dirty="0" err="1">
                <a:sym typeface="Arial"/>
              </a:rPr>
              <a:t>im</a:t>
            </a:r>
            <a:r>
              <a:rPr lang="en-US" sz="2400" dirty="0">
                <a:sym typeface="Arial"/>
              </a:rPr>
              <a:t> </a:t>
            </a:r>
            <a:r>
              <a:rPr lang="en-US" sz="2400" dirty="0" err="1">
                <a:sym typeface="Arial"/>
              </a:rPr>
              <a:t>weiteren</a:t>
            </a:r>
            <a:r>
              <a:rPr lang="en-US" sz="2400" dirty="0">
                <a:sym typeface="Arial"/>
              </a:rPr>
              <a:t> </a:t>
            </a:r>
            <a:r>
              <a:rPr lang="en-US" sz="2400" dirty="0" err="1">
                <a:sym typeface="Arial"/>
              </a:rPr>
              <a:t>Verfahren</a:t>
            </a:r>
            <a:endParaRPr lang="en-US" sz="2400" dirty="0">
              <a:sym typeface="Arial"/>
            </a:endParaRPr>
          </a:p>
        </p:txBody>
      </p:sp>
      <p:pic>
        <p:nvPicPr>
          <p:cNvPr id="3" name="Grafik 2">
            <a:extLst>
              <a:ext uri="{FF2B5EF4-FFF2-40B4-BE49-F238E27FC236}">
                <a16:creationId xmlns:a16="http://schemas.microsoft.com/office/drawing/2014/main" id="{10CA3049-2206-D66E-9A87-A97D022957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08019" y="1727755"/>
            <a:ext cx="4273463" cy="3402490"/>
          </a:xfrm>
          <a:prstGeom prst="rect">
            <a:avLst/>
          </a:prstGeom>
        </p:spPr>
      </p:pic>
      <p:grpSp>
        <p:nvGrpSpPr>
          <p:cNvPr id="139" name="Group 13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40" name="Rectangle 13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20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xEl>
                                              <p:pRg st="2" end="2"/>
                                            </p:txEl>
                                          </p:spTgt>
                                        </p:tgtEl>
                                        <p:attrNameLst>
                                          <p:attrName>style.visibility</p:attrName>
                                        </p:attrNameLst>
                                      </p:cBhvr>
                                      <p:to>
                                        <p:strVal val="visible"/>
                                      </p:to>
                                    </p:set>
                                    <p:animEffect transition="in" filter="fade">
                                      <p:cBhvr>
                                        <p:cTn id="12" dur="2000"/>
                                        <p:tgtEl>
                                          <p:spTgt spid="1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xEl>
                                              <p:pRg st="4" end="4"/>
                                            </p:txEl>
                                          </p:spTgt>
                                        </p:tgtEl>
                                        <p:attrNameLst>
                                          <p:attrName>style.visibility</p:attrName>
                                        </p:attrNameLst>
                                      </p:cBhvr>
                                      <p:to>
                                        <p:strVal val="visible"/>
                                      </p:to>
                                    </p:set>
                                    <p:animEffect transition="in" filter="fade">
                                      <p:cBhvr>
                                        <p:cTn id="17" dur="2000"/>
                                        <p:tgtEl>
                                          <p:spTgt spid="13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4">
                                            <p:txEl>
                                              <p:pRg st="6" end="6"/>
                                            </p:txEl>
                                          </p:spTgt>
                                        </p:tgtEl>
                                        <p:attrNameLst>
                                          <p:attrName>style.visibility</p:attrName>
                                        </p:attrNameLst>
                                      </p:cBhvr>
                                      <p:to>
                                        <p:strVal val="visible"/>
                                      </p:to>
                                    </p:set>
                                    <p:animEffect transition="in" filter="fade">
                                      <p:cBhvr>
                                        <p:cTn id="22" dur="2000"/>
                                        <p:tgtEl>
                                          <p:spTgt spid="1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5F04852-41B0-82B0-EBD6-79C1361F37D5}"/>
              </a:ext>
            </a:extLst>
          </p:cNvPr>
          <p:cNvPicPr>
            <a:picLocks noChangeAspect="1"/>
          </p:cNvPicPr>
          <p:nvPr/>
        </p:nvPicPr>
        <p:blipFill>
          <a:blip r:embed="rId3"/>
          <a:stretch>
            <a:fillRect/>
          </a:stretch>
        </p:blipFill>
        <p:spPr>
          <a:xfrm>
            <a:off x="1469570" y="168672"/>
            <a:ext cx="9669959" cy="5775652"/>
          </a:xfrm>
          <a:prstGeom prst="rect">
            <a:avLst/>
          </a:prstGeom>
        </p:spPr>
      </p:pic>
      <p:sp>
        <p:nvSpPr>
          <p:cNvPr id="2" name="Ellipse 1">
            <a:extLst>
              <a:ext uri="{FF2B5EF4-FFF2-40B4-BE49-F238E27FC236}">
                <a16:creationId xmlns:a16="http://schemas.microsoft.com/office/drawing/2014/main" id="{58A08131-FDD7-8673-F7AB-2D77A14BCF22}"/>
              </a:ext>
            </a:extLst>
          </p:cNvPr>
          <p:cNvSpPr/>
          <p:nvPr/>
        </p:nvSpPr>
        <p:spPr>
          <a:xfrm>
            <a:off x="7305040" y="2067560"/>
            <a:ext cx="3098800" cy="2722880"/>
          </a:xfrm>
          <a:prstGeom prst="ellipse">
            <a:avLst/>
          </a:prstGeom>
          <a:noFill/>
          <a:ln w="38100">
            <a:solidFill>
              <a:srgbClr val="FF0000"/>
            </a:solidFill>
          </a:ln>
          <a:effectLst>
            <a:glow rad="228600">
              <a:srgbClr val="FF0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007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BD2E5-DD1B-E977-3ECE-91333CC484BC}"/>
              </a:ext>
            </a:extLst>
          </p:cNvPr>
          <p:cNvSpPr>
            <a:spLocks noGrp="1"/>
          </p:cNvSpPr>
          <p:nvPr>
            <p:ph type="title"/>
          </p:nvPr>
        </p:nvSpPr>
        <p:spPr>
          <a:xfrm>
            <a:off x="838199" y="122375"/>
            <a:ext cx="10515600" cy="1325563"/>
          </a:xfrm>
        </p:spPr>
        <p:txBody>
          <a:bodyPr>
            <a:normAutofit/>
          </a:bodyPr>
          <a:lstStyle/>
          <a:p>
            <a:pPr algn="ctr"/>
            <a:r>
              <a:rPr lang="de-DE" sz="3990" dirty="0">
                <a:solidFill>
                  <a:srgbClr val="51646A"/>
                </a:solidFill>
              </a:rPr>
              <a:t>Entscheidung des BAMF</a:t>
            </a:r>
          </a:p>
        </p:txBody>
      </p:sp>
      <p:sp>
        <p:nvSpPr>
          <p:cNvPr id="6" name="Pfeil: nach rechts 5">
            <a:extLst>
              <a:ext uri="{FF2B5EF4-FFF2-40B4-BE49-F238E27FC236}">
                <a16:creationId xmlns:a16="http://schemas.microsoft.com/office/drawing/2014/main" id="{49A0F180-53A0-05C7-52CD-4E335FD345C5}"/>
              </a:ext>
            </a:extLst>
          </p:cNvPr>
          <p:cNvSpPr/>
          <p:nvPr/>
        </p:nvSpPr>
        <p:spPr>
          <a:xfrm>
            <a:off x="3128211" y="2021305"/>
            <a:ext cx="577515" cy="357846"/>
          </a:xfrm>
          <a:prstGeom prst="rightArrow">
            <a:avLst/>
          </a:prstGeom>
          <a:solidFill>
            <a:srgbClr val="BB60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AD65BFEE-CB69-93EB-FA7D-DDF404B02A91}"/>
              </a:ext>
            </a:extLst>
          </p:cNvPr>
          <p:cNvSpPr txBox="1"/>
          <p:nvPr/>
        </p:nvSpPr>
        <p:spPr>
          <a:xfrm>
            <a:off x="445168" y="1937084"/>
            <a:ext cx="3260558" cy="923330"/>
          </a:xfrm>
          <a:prstGeom prst="rect">
            <a:avLst/>
          </a:prstGeom>
          <a:noFill/>
        </p:spPr>
        <p:txBody>
          <a:bodyPr wrap="square" rtlCol="0">
            <a:spAutoFit/>
          </a:bodyPr>
          <a:lstStyle/>
          <a:p>
            <a:r>
              <a:rPr lang="de-DE" u="sng" dirty="0">
                <a:solidFill>
                  <a:srgbClr val="BB6041"/>
                </a:solidFill>
              </a:rPr>
              <a:t>Beispiel:</a:t>
            </a:r>
          </a:p>
          <a:p>
            <a:r>
              <a:rPr lang="de-DE" dirty="0">
                <a:solidFill>
                  <a:srgbClr val="BB6041"/>
                </a:solidFill>
              </a:rPr>
              <a:t>Dublin-Bescheid</a:t>
            </a:r>
          </a:p>
          <a:p>
            <a:r>
              <a:rPr lang="de-DE" dirty="0">
                <a:solidFill>
                  <a:srgbClr val="BB6041"/>
                </a:solidFill>
              </a:rPr>
              <a:t>= ohne inhaltliche Prüfung</a:t>
            </a:r>
          </a:p>
        </p:txBody>
      </p:sp>
      <p:pic>
        <p:nvPicPr>
          <p:cNvPr id="2050" name="Picture 2" descr="Berufsrechtliche Entscheidungen - Wirtschaftsprüferkammer">
            <a:extLst>
              <a:ext uri="{FF2B5EF4-FFF2-40B4-BE49-F238E27FC236}">
                <a16:creationId xmlns:a16="http://schemas.microsoft.com/office/drawing/2014/main" id="{A9EC41C9-1063-4A2B-5C8A-16D42DBE9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910" y="1306286"/>
            <a:ext cx="6763657" cy="457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02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5F04852-41B0-82B0-EBD6-79C1361F37D5}"/>
              </a:ext>
            </a:extLst>
          </p:cNvPr>
          <p:cNvPicPr>
            <a:picLocks noChangeAspect="1"/>
          </p:cNvPicPr>
          <p:nvPr/>
        </p:nvPicPr>
        <p:blipFill>
          <a:blip r:embed="rId3"/>
          <a:stretch>
            <a:fillRect/>
          </a:stretch>
        </p:blipFill>
        <p:spPr>
          <a:xfrm>
            <a:off x="1469570" y="168672"/>
            <a:ext cx="9669959" cy="5775652"/>
          </a:xfrm>
          <a:prstGeom prst="rect">
            <a:avLst/>
          </a:prstGeom>
        </p:spPr>
      </p:pic>
      <p:sp>
        <p:nvSpPr>
          <p:cNvPr id="2" name="Ellipse 1">
            <a:extLst>
              <a:ext uri="{FF2B5EF4-FFF2-40B4-BE49-F238E27FC236}">
                <a16:creationId xmlns:a16="http://schemas.microsoft.com/office/drawing/2014/main" id="{58A08131-FDD7-8673-F7AB-2D77A14BCF22}"/>
              </a:ext>
            </a:extLst>
          </p:cNvPr>
          <p:cNvSpPr/>
          <p:nvPr/>
        </p:nvSpPr>
        <p:spPr>
          <a:xfrm>
            <a:off x="2001520" y="2905760"/>
            <a:ext cx="5852160" cy="2788920"/>
          </a:xfrm>
          <a:prstGeom prst="ellipse">
            <a:avLst/>
          </a:prstGeom>
          <a:noFill/>
          <a:ln w="38100">
            <a:solidFill>
              <a:srgbClr val="FF0000"/>
            </a:solidFill>
          </a:ln>
          <a:effectLst>
            <a:glow rad="228600">
              <a:srgbClr val="FF0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563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2AF312-8612-2841-48E4-E18E51347CB8}"/>
              </a:ext>
            </a:extLst>
          </p:cNvPr>
          <p:cNvSpPr>
            <a:spLocks noGrp="1"/>
          </p:cNvSpPr>
          <p:nvPr>
            <p:ph type="title"/>
          </p:nvPr>
        </p:nvSpPr>
        <p:spPr>
          <a:xfrm>
            <a:off x="838200" y="156412"/>
            <a:ext cx="10515600" cy="902368"/>
          </a:xfrm>
        </p:spPr>
        <p:txBody>
          <a:bodyPr>
            <a:normAutofit/>
          </a:bodyPr>
          <a:lstStyle/>
          <a:p>
            <a:pPr algn="ctr"/>
            <a:r>
              <a:rPr lang="de-DE" sz="3990" dirty="0">
                <a:solidFill>
                  <a:srgbClr val="51646A"/>
                </a:solidFill>
              </a:rPr>
              <a:t>Entscheidung des BAMF</a:t>
            </a:r>
          </a:p>
        </p:txBody>
      </p:sp>
      <p:pic>
        <p:nvPicPr>
          <p:cNvPr id="6" name="Grafik 5">
            <a:extLst>
              <a:ext uri="{FF2B5EF4-FFF2-40B4-BE49-F238E27FC236}">
                <a16:creationId xmlns:a16="http://schemas.microsoft.com/office/drawing/2014/main" id="{0CBF1C42-1F83-CBAB-A6E9-2D027EA1119C}"/>
              </a:ext>
            </a:extLst>
          </p:cNvPr>
          <p:cNvPicPr>
            <a:picLocks noChangeAspect="1"/>
          </p:cNvPicPr>
          <p:nvPr/>
        </p:nvPicPr>
        <p:blipFill>
          <a:blip r:embed="rId2"/>
          <a:stretch>
            <a:fillRect/>
          </a:stretch>
        </p:blipFill>
        <p:spPr>
          <a:xfrm>
            <a:off x="4002321" y="938463"/>
            <a:ext cx="4187357" cy="5919537"/>
          </a:xfrm>
          <a:prstGeom prst="rect">
            <a:avLst/>
          </a:prstGeom>
        </p:spPr>
      </p:pic>
      <p:sp>
        <p:nvSpPr>
          <p:cNvPr id="7" name="Textfeld 6">
            <a:extLst>
              <a:ext uri="{FF2B5EF4-FFF2-40B4-BE49-F238E27FC236}">
                <a16:creationId xmlns:a16="http://schemas.microsoft.com/office/drawing/2014/main" id="{32199890-9024-FAEB-147C-92DB9D9DD6F1}"/>
              </a:ext>
            </a:extLst>
          </p:cNvPr>
          <p:cNvSpPr txBox="1"/>
          <p:nvPr/>
        </p:nvSpPr>
        <p:spPr>
          <a:xfrm>
            <a:off x="445168" y="1937084"/>
            <a:ext cx="3260558" cy="923330"/>
          </a:xfrm>
          <a:prstGeom prst="rect">
            <a:avLst/>
          </a:prstGeom>
          <a:noFill/>
        </p:spPr>
        <p:txBody>
          <a:bodyPr wrap="square" rtlCol="0">
            <a:spAutoFit/>
          </a:bodyPr>
          <a:lstStyle/>
          <a:p>
            <a:r>
              <a:rPr lang="de-DE" u="sng" dirty="0">
                <a:solidFill>
                  <a:srgbClr val="BB6041"/>
                </a:solidFill>
              </a:rPr>
              <a:t>Beispiel:</a:t>
            </a:r>
          </a:p>
          <a:p>
            <a:r>
              <a:rPr lang="de-DE" dirty="0">
                <a:solidFill>
                  <a:srgbClr val="BB6041"/>
                </a:solidFill>
              </a:rPr>
              <a:t>Bescheid nach inhaltlicher Antragsprüfung</a:t>
            </a:r>
          </a:p>
        </p:txBody>
      </p:sp>
      <p:sp>
        <p:nvSpPr>
          <p:cNvPr id="8" name="Pfeil: nach rechts 7">
            <a:extLst>
              <a:ext uri="{FF2B5EF4-FFF2-40B4-BE49-F238E27FC236}">
                <a16:creationId xmlns:a16="http://schemas.microsoft.com/office/drawing/2014/main" id="{7E43EC40-4F09-B3C1-04FD-A3D6AA9B09F3}"/>
              </a:ext>
            </a:extLst>
          </p:cNvPr>
          <p:cNvSpPr/>
          <p:nvPr/>
        </p:nvSpPr>
        <p:spPr>
          <a:xfrm>
            <a:off x="3128211" y="2021305"/>
            <a:ext cx="577515" cy="357846"/>
          </a:xfrm>
          <a:prstGeom prst="rightArrow">
            <a:avLst/>
          </a:prstGeom>
          <a:solidFill>
            <a:srgbClr val="BB60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0000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1980740" y="273352"/>
            <a:ext cx="8229627" cy="1145009"/>
          </a:xfrm>
          <a:prstGeom prst="rect">
            <a:avLst/>
          </a:prstGeom>
          <a:noFill/>
          <a:ln>
            <a:noFill/>
          </a:ln>
        </p:spPr>
        <p:txBody>
          <a:bodyPr spcFirstLastPara="1" wrap="square" lIns="0" tIns="0" rIns="0" bIns="0" anchor="ctr" anchorCtr="0">
            <a:noAutofit/>
          </a:bodyPr>
          <a:lstStyle/>
          <a:p>
            <a:pPr algn="ctr"/>
            <a:r>
              <a:rPr lang="de-DE" sz="3992" dirty="0">
                <a:solidFill>
                  <a:srgbClr val="51646A"/>
                </a:solidFill>
                <a:latin typeface="+mj-lt"/>
                <a:ea typeface="Arial"/>
                <a:cs typeface="Arial"/>
                <a:sym typeface="Arial"/>
              </a:rPr>
              <a:t>Materialien</a:t>
            </a:r>
            <a:endParaRPr sz="3992" dirty="0">
              <a:solidFill>
                <a:srgbClr val="51646A"/>
              </a:solidFill>
              <a:latin typeface="+mj-lt"/>
              <a:ea typeface="Arial"/>
              <a:cs typeface="Arial"/>
              <a:sym typeface="Arial"/>
            </a:endParaRPr>
          </a:p>
        </p:txBody>
      </p:sp>
      <p:sp>
        <p:nvSpPr>
          <p:cNvPr id="71" name="Google Shape;71;p15"/>
          <p:cNvSpPr txBox="1"/>
          <p:nvPr/>
        </p:nvSpPr>
        <p:spPr>
          <a:xfrm>
            <a:off x="629920" y="1604842"/>
            <a:ext cx="7782129" cy="3977484"/>
          </a:xfrm>
          <a:prstGeom prst="rect">
            <a:avLst/>
          </a:prstGeom>
          <a:noFill/>
          <a:ln>
            <a:noFill/>
          </a:ln>
        </p:spPr>
        <p:txBody>
          <a:bodyPr spcFirstLastPara="1" wrap="square" lIns="0" tIns="0" rIns="0" bIns="0" anchor="t" anchorCtr="0">
            <a:noAutofit/>
          </a:bodyPr>
          <a:lstStyle/>
          <a:p>
            <a:pPr marL="512749" indent="-414772">
              <a:buClr>
                <a:srgbClr val="000000"/>
              </a:buClr>
              <a:buSzPts val="1440"/>
              <a:buFont typeface="Arial" panose="020B0604020202020204" pitchFamily="34" charset="0"/>
              <a:buChar char="•"/>
            </a:pPr>
            <a:r>
              <a:rPr lang="de-DE" sz="2000" dirty="0">
                <a:solidFill>
                  <a:srgbClr val="000000"/>
                </a:solidFill>
                <a:ea typeface="Arial"/>
                <a:cs typeface="Arial"/>
                <a:sym typeface="Arial"/>
              </a:rPr>
              <a:t>Gesetzestext Ausländerrecht </a:t>
            </a:r>
            <a:r>
              <a:rPr lang="de-DE" sz="2000" dirty="0"/>
              <a:t>(</a:t>
            </a:r>
            <a:r>
              <a:rPr lang="de-DE" sz="2000" dirty="0">
                <a:solidFill>
                  <a:srgbClr val="000000"/>
                </a:solidFill>
                <a:ea typeface="Arial"/>
                <a:cs typeface="Arial"/>
                <a:sym typeface="Arial"/>
              </a:rPr>
              <a:t>Beck-Texte im dtv oder Sartorius)</a:t>
            </a:r>
          </a:p>
          <a:p>
            <a:pPr marL="512749" indent="-414772">
              <a:buClr>
                <a:srgbClr val="000000"/>
              </a:buClr>
              <a:buSzPts val="1440"/>
              <a:buFont typeface="Arial" panose="020B0604020202020204" pitchFamily="34" charset="0"/>
              <a:buChar char="•"/>
            </a:pPr>
            <a:endParaRPr sz="2000" dirty="0">
              <a:solidFill>
                <a:srgbClr val="000000"/>
              </a:solidFill>
              <a:ea typeface="Arial"/>
              <a:cs typeface="Arial"/>
              <a:sym typeface="Arial"/>
            </a:endParaRPr>
          </a:p>
          <a:p>
            <a:pPr marL="512749" indent="-414772">
              <a:buClr>
                <a:srgbClr val="000000"/>
              </a:buClr>
              <a:buSzPts val="1440"/>
              <a:buFont typeface="Arial" panose="020B0604020202020204" pitchFamily="34" charset="0"/>
              <a:buChar char="•"/>
            </a:pPr>
            <a:r>
              <a:rPr lang="de-DE" sz="2000" dirty="0">
                <a:ea typeface="Arial"/>
                <a:cs typeface="Arial"/>
                <a:sym typeface="Arial"/>
                <a:hlinkClick r:id="rId3"/>
              </a:rPr>
              <a:t>www.Asyl.net</a:t>
            </a:r>
            <a:endParaRPr lang="de-DE" sz="2000" dirty="0">
              <a:ea typeface="Arial"/>
              <a:cs typeface="Arial"/>
              <a:sym typeface="Arial"/>
            </a:endParaRPr>
          </a:p>
          <a:p>
            <a:pPr marL="512749" indent="-414772">
              <a:buClr>
                <a:srgbClr val="000000"/>
              </a:buClr>
              <a:buSzPts val="1440"/>
              <a:buFont typeface="Arial" panose="020B0604020202020204" pitchFamily="34" charset="0"/>
              <a:buChar char="•"/>
            </a:pPr>
            <a:endParaRPr sz="2000" dirty="0">
              <a:ea typeface="Arial"/>
              <a:cs typeface="Arial"/>
              <a:sym typeface="Arial"/>
            </a:endParaRPr>
          </a:p>
          <a:p>
            <a:pPr marL="512749" indent="-414772">
              <a:buClr>
                <a:srgbClr val="000000"/>
              </a:buClr>
              <a:buSzPts val="1440"/>
              <a:buFont typeface="Arial" panose="020B0604020202020204" pitchFamily="34" charset="0"/>
              <a:buChar char="•"/>
            </a:pPr>
            <a:r>
              <a:rPr lang="de-DE" sz="2000" dirty="0">
                <a:solidFill>
                  <a:srgbClr val="000000"/>
                </a:solidFill>
                <a:ea typeface="Arial"/>
                <a:cs typeface="Arial"/>
                <a:sym typeface="Arial"/>
              </a:rPr>
              <a:t>Dietz: Ausländer- und Asylrecht (5. Aufl.)</a:t>
            </a:r>
          </a:p>
          <a:p>
            <a:pPr marL="512749" indent="-414772">
              <a:buClr>
                <a:srgbClr val="000000"/>
              </a:buClr>
              <a:buSzPts val="1440"/>
              <a:buFont typeface="Arial" panose="020B0604020202020204" pitchFamily="34" charset="0"/>
              <a:buChar char="•"/>
            </a:pPr>
            <a:endParaRPr sz="2000" dirty="0">
              <a:solidFill>
                <a:srgbClr val="000000"/>
              </a:solidFill>
              <a:ea typeface="Arial"/>
              <a:cs typeface="Arial"/>
              <a:sym typeface="Arial"/>
            </a:endParaRPr>
          </a:p>
          <a:p>
            <a:pPr marL="512749" indent="-414772">
              <a:buClr>
                <a:srgbClr val="000000"/>
              </a:buClr>
              <a:buSzPts val="1440"/>
              <a:buFont typeface="Arial" panose="020B0604020202020204" pitchFamily="34" charset="0"/>
              <a:buChar char="•"/>
            </a:pPr>
            <a:r>
              <a:rPr lang="de-DE" sz="2000" dirty="0">
                <a:solidFill>
                  <a:srgbClr val="000000"/>
                </a:solidFill>
                <a:ea typeface="Arial"/>
                <a:cs typeface="Arial"/>
                <a:sym typeface="Arial"/>
              </a:rPr>
              <a:t>Podcast: Asyl im Dialog</a:t>
            </a:r>
          </a:p>
          <a:p>
            <a:pPr marL="512749" indent="-414772">
              <a:buClr>
                <a:srgbClr val="000000"/>
              </a:buClr>
              <a:buSzPts val="1440"/>
              <a:buFont typeface="Arial" panose="020B0604020202020204" pitchFamily="34" charset="0"/>
              <a:buChar char="•"/>
            </a:pPr>
            <a:endParaRPr sz="2000" dirty="0">
              <a:solidFill>
                <a:srgbClr val="000000"/>
              </a:solidFill>
              <a:ea typeface="Arial"/>
              <a:cs typeface="Arial"/>
              <a:sym typeface="Arial"/>
            </a:endParaRPr>
          </a:p>
          <a:p>
            <a:pPr marL="512749" indent="-414772">
              <a:buClr>
                <a:srgbClr val="000000"/>
              </a:buClr>
              <a:buSzPts val="1440"/>
              <a:buFont typeface="Arial" panose="020B0604020202020204" pitchFamily="34" charset="0"/>
              <a:buChar char="•"/>
            </a:pPr>
            <a:r>
              <a:rPr lang="de-DE" sz="2000" dirty="0">
                <a:solidFill>
                  <a:srgbClr val="000000"/>
                </a:solidFill>
                <a:ea typeface="Arial"/>
                <a:cs typeface="Arial"/>
                <a:sym typeface="Arial"/>
              </a:rPr>
              <a:t>Asylmagazin (online verfügbar bei asyl.net)</a:t>
            </a:r>
          </a:p>
          <a:p>
            <a:pPr marL="512749" indent="-414772">
              <a:buClr>
                <a:srgbClr val="000000"/>
              </a:buClr>
              <a:buSzPts val="1440"/>
              <a:buFont typeface="Arial" panose="020B0604020202020204" pitchFamily="34" charset="0"/>
              <a:buChar char="•"/>
            </a:pPr>
            <a:endParaRPr lang="de-DE" sz="2000" dirty="0">
              <a:solidFill>
                <a:srgbClr val="000000"/>
              </a:solidFill>
              <a:ea typeface="Arial"/>
              <a:cs typeface="Arial"/>
              <a:sym typeface="Arial"/>
            </a:endParaRPr>
          </a:p>
          <a:p>
            <a:pPr marL="512749" indent="-414772">
              <a:buClr>
                <a:srgbClr val="000000"/>
              </a:buClr>
              <a:buSzPts val="1440"/>
              <a:buFont typeface="Arial" panose="020B0604020202020204" pitchFamily="34" charset="0"/>
              <a:buChar char="•"/>
            </a:pPr>
            <a:r>
              <a:rPr lang="de-DE" sz="2000" dirty="0"/>
              <a:t>Beck-online Kommentar</a:t>
            </a:r>
          </a:p>
          <a:p>
            <a:pPr marL="512749" indent="-414772">
              <a:buClr>
                <a:srgbClr val="000000"/>
              </a:buClr>
              <a:buSzPts val="1440"/>
              <a:buFont typeface="Arial" panose="020B0604020202020204" pitchFamily="34" charset="0"/>
              <a:buChar char="•"/>
            </a:pPr>
            <a:endParaRPr lang="de-DE" sz="2000" dirty="0"/>
          </a:p>
          <a:p>
            <a:pPr marL="512749" indent="-414772">
              <a:buClr>
                <a:srgbClr val="000000"/>
              </a:buClr>
              <a:buSzPts val="1440"/>
              <a:buFont typeface="Arial" panose="020B0604020202020204" pitchFamily="34" charset="0"/>
              <a:buChar char="•"/>
            </a:pPr>
            <a:r>
              <a:rPr lang="de-DE" sz="2000" dirty="0">
                <a:solidFill>
                  <a:srgbClr val="000000"/>
                </a:solidFill>
                <a:ea typeface="Arial"/>
                <a:cs typeface="Arial"/>
                <a:sym typeface="Arial"/>
              </a:rPr>
              <a:t>…</a:t>
            </a:r>
            <a:endParaRPr sz="2000" dirty="0">
              <a:solidFill>
                <a:srgbClr val="000000"/>
              </a:solidFill>
              <a:ea typeface="Arial"/>
              <a:cs typeface="Arial"/>
              <a:sym typeface="Arial"/>
            </a:endParaRPr>
          </a:p>
        </p:txBody>
      </p:sp>
      <p:pic>
        <p:nvPicPr>
          <p:cNvPr id="72" name="Google Shape;72;p15"/>
          <p:cNvPicPr preferRelativeResize="0"/>
          <p:nvPr/>
        </p:nvPicPr>
        <p:blipFill rotWithShape="1">
          <a:blip r:embed="rId4">
            <a:alphaModFix/>
          </a:blip>
          <a:srcRect/>
          <a:stretch/>
        </p:blipFill>
        <p:spPr>
          <a:xfrm>
            <a:off x="8459240" y="3466381"/>
            <a:ext cx="1995764" cy="664928"/>
          </a:xfrm>
          <a:prstGeom prst="rect">
            <a:avLst/>
          </a:prstGeom>
          <a:noFill/>
          <a:ln>
            <a:noFill/>
          </a:ln>
        </p:spPr>
      </p:pic>
      <p:pic>
        <p:nvPicPr>
          <p:cNvPr id="73" name="Google Shape;73;p15"/>
          <p:cNvPicPr preferRelativeResize="0"/>
          <p:nvPr/>
        </p:nvPicPr>
        <p:blipFill rotWithShape="1">
          <a:blip r:embed="rId5">
            <a:alphaModFix/>
          </a:blip>
          <a:srcRect/>
          <a:stretch/>
        </p:blipFill>
        <p:spPr>
          <a:xfrm>
            <a:off x="8412049" y="1603908"/>
            <a:ext cx="1045073" cy="16071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41C5BD-AE4A-2F83-76FE-D32C5E37443D}"/>
              </a:ext>
            </a:extLst>
          </p:cNvPr>
          <p:cNvSpPr>
            <a:spLocks noGrp="1"/>
          </p:cNvSpPr>
          <p:nvPr>
            <p:ph type="title"/>
          </p:nvPr>
        </p:nvSpPr>
        <p:spPr>
          <a:xfrm>
            <a:off x="838200" y="228601"/>
            <a:ext cx="10515600" cy="1067102"/>
          </a:xfrm>
        </p:spPr>
        <p:txBody>
          <a:bodyPr>
            <a:normAutofit/>
          </a:bodyPr>
          <a:lstStyle/>
          <a:p>
            <a:r>
              <a:rPr lang="de-DE" sz="3990" dirty="0">
                <a:solidFill>
                  <a:srgbClr val="51646A"/>
                </a:solidFill>
              </a:rPr>
              <a:t>Entscheidung des BAMF</a:t>
            </a:r>
          </a:p>
        </p:txBody>
      </p:sp>
      <p:pic>
        <p:nvPicPr>
          <p:cNvPr id="4" name="Google Shape;168;p27">
            <a:extLst>
              <a:ext uri="{FF2B5EF4-FFF2-40B4-BE49-F238E27FC236}">
                <a16:creationId xmlns:a16="http://schemas.microsoft.com/office/drawing/2014/main" id="{162556F2-C276-14D1-716C-5CF690F28639}"/>
              </a:ext>
            </a:extLst>
          </p:cNvPr>
          <p:cNvPicPr preferRelativeResize="0"/>
          <p:nvPr/>
        </p:nvPicPr>
        <p:blipFill rotWithShape="1">
          <a:blip r:embed="rId2">
            <a:alphaModFix/>
          </a:blip>
          <a:srcRect/>
          <a:stretch/>
        </p:blipFill>
        <p:spPr>
          <a:xfrm>
            <a:off x="903600" y="1497240"/>
            <a:ext cx="1803505" cy="2400992"/>
          </a:xfrm>
          <a:prstGeom prst="rect">
            <a:avLst/>
          </a:prstGeom>
          <a:noFill/>
          <a:ln>
            <a:noFill/>
          </a:ln>
        </p:spPr>
      </p:pic>
      <p:pic>
        <p:nvPicPr>
          <p:cNvPr id="5" name="Google Shape;170;p27">
            <a:extLst>
              <a:ext uri="{FF2B5EF4-FFF2-40B4-BE49-F238E27FC236}">
                <a16:creationId xmlns:a16="http://schemas.microsoft.com/office/drawing/2014/main" id="{CF009E86-F5C7-2FBB-7FEF-81685A07CE6F}"/>
              </a:ext>
            </a:extLst>
          </p:cNvPr>
          <p:cNvPicPr preferRelativeResize="0"/>
          <p:nvPr/>
        </p:nvPicPr>
        <p:blipFill rotWithShape="1">
          <a:blip r:embed="rId3">
            <a:alphaModFix/>
          </a:blip>
          <a:srcRect/>
          <a:stretch/>
        </p:blipFill>
        <p:spPr>
          <a:xfrm>
            <a:off x="3238500" y="1384560"/>
            <a:ext cx="6483016" cy="2513672"/>
          </a:xfrm>
          <a:prstGeom prst="rect">
            <a:avLst/>
          </a:prstGeom>
          <a:noFill/>
          <a:ln>
            <a:noFill/>
          </a:ln>
        </p:spPr>
      </p:pic>
      <p:sp>
        <p:nvSpPr>
          <p:cNvPr id="11" name="Textfeld 10">
            <a:extLst>
              <a:ext uri="{FF2B5EF4-FFF2-40B4-BE49-F238E27FC236}">
                <a16:creationId xmlns:a16="http://schemas.microsoft.com/office/drawing/2014/main" id="{449F02F0-2CAF-852B-EE0F-4391824C41F8}"/>
              </a:ext>
            </a:extLst>
          </p:cNvPr>
          <p:cNvSpPr txBox="1"/>
          <p:nvPr/>
        </p:nvSpPr>
        <p:spPr>
          <a:xfrm>
            <a:off x="903600" y="4078698"/>
            <a:ext cx="10319084" cy="369332"/>
          </a:xfrm>
          <a:prstGeom prst="rect">
            <a:avLst/>
          </a:prstGeom>
          <a:noFill/>
        </p:spPr>
        <p:txBody>
          <a:bodyPr wrap="square" rtlCol="0">
            <a:spAutoFit/>
          </a:bodyPr>
          <a:lstStyle/>
          <a:p>
            <a:r>
              <a:rPr lang="de-DE" b="1" dirty="0"/>
              <a:t>Ist Deutschland für den Asylantrag zuständig, prüft das BAMF den Antrag und entscheidet inhaltlich über:</a:t>
            </a:r>
          </a:p>
        </p:txBody>
      </p:sp>
      <p:sp>
        <p:nvSpPr>
          <p:cNvPr id="12" name="Google Shape;172;p27">
            <a:extLst>
              <a:ext uri="{FF2B5EF4-FFF2-40B4-BE49-F238E27FC236}">
                <a16:creationId xmlns:a16="http://schemas.microsoft.com/office/drawing/2014/main" id="{682274B5-5041-1161-1D76-31ACAAB20225}"/>
              </a:ext>
            </a:extLst>
          </p:cNvPr>
          <p:cNvSpPr txBox="1"/>
          <p:nvPr/>
        </p:nvSpPr>
        <p:spPr>
          <a:xfrm>
            <a:off x="903600" y="4520775"/>
            <a:ext cx="1944000" cy="1699560"/>
          </a:xfrm>
          <a:prstGeom prst="rect">
            <a:avLst/>
          </a:prstGeom>
          <a:noFill/>
          <a:ln>
            <a:noFill/>
          </a:ln>
        </p:spPr>
        <p:txBody>
          <a:bodyPr spcFirstLastPara="1" wrap="square" lIns="90000" tIns="45000" rIns="90000" bIns="45000" anchor="t" anchorCtr="0">
            <a:noAutofit/>
          </a:bodyPr>
          <a:lstStyle/>
          <a:p>
            <a:pPr marL="0" marR="0" lvl="0" indent="0" algn="ctr" rtl="0">
              <a:spcBef>
                <a:spcPts val="0"/>
              </a:spcBef>
              <a:spcAft>
                <a:spcPts val="0"/>
              </a:spcAft>
              <a:buNone/>
            </a:pPr>
            <a:r>
              <a:rPr lang="de-DE" sz="1800" b="0" strike="noStrike" dirty="0">
                <a:solidFill>
                  <a:srgbClr val="C1442C"/>
                </a:solidFill>
                <a:latin typeface="Arial"/>
                <a:ea typeface="Arial"/>
                <a:cs typeface="Arial"/>
                <a:sym typeface="Arial"/>
              </a:rPr>
              <a:t>Zuerkennung </a:t>
            </a:r>
            <a:endParaRPr sz="1800" b="0" strike="noStrike" dirty="0">
              <a:solidFill>
                <a:srgbClr val="000000"/>
              </a:solidFill>
              <a:latin typeface="Arial"/>
              <a:ea typeface="Arial"/>
              <a:cs typeface="Arial"/>
              <a:sym typeface="Arial"/>
            </a:endParaRPr>
          </a:p>
          <a:p>
            <a:pPr marL="0" marR="0" lvl="0" indent="0" algn="ctr" rtl="0">
              <a:spcBef>
                <a:spcPts val="0"/>
              </a:spcBef>
              <a:spcAft>
                <a:spcPts val="0"/>
              </a:spcAft>
              <a:buNone/>
            </a:pPr>
            <a:r>
              <a:rPr lang="de-DE" sz="1800" b="0" strike="noStrike" dirty="0">
                <a:solidFill>
                  <a:srgbClr val="C1442C"/>
                </a:solidFill>
                <a:latin typeface="Arial"/>
                <a:ea typeface="Arial"/>
                <a:cs typeface="Arial"/>
                <a:sym typeface="Arial"/>
              </a:rPr>
              <a:t>des </a:t>
            </a:r>
            <a:endParaRPr sz="1800" b="0" strike="noStrike" dirty="0">
              <a:solidFill>
                <a:srgbClr val="000000"/>
              </a:solidFill>
              <a:latin typeface="Arial"/>
              <a:ea typeface="Arial"/>
              <a:cs typeface="Arial"/>
              <a:sym typeface="Arial"/>
            </a:endParaRPr>
          </a:p>
          <a:p>
            <a:pPr marL="0" marR="0" lvl="0" indent="0" algn="ctr" rtl="0">
              <a:spcBef>
                <a:spcPts val="0"/>
              </a:spcBef>
              <a:spcAft>
                <a:spcPts val="0"/>
              </a:spcAft>
              <a:buNone/>
            </a:pPr>
            <a:r>
              <a:rPr lang="de-DE" sz="1800" b="0" strike="noStrike" dirty="0">
                <a:solidFill>
                  <a:srgbClr val="C1442C"/>
                </a:solidFill>
                <a:latin typeface="Arial"/>
                <a:ea typeface="Arial"/>
                <a:cs typeface="Arial"/>
                <a:sym typeface="Arial"/>
              </a:rPr>
              <a:t>Flüchtlingsstatus</a:t>
            </a:r>
            <a:br>
              <a:rPr lang="de-DE" sz="1800" b="0" strike="noStrike" dirty="0">
                <a:solidFill>
                  <a:srgbClr val="000000"/>
                </a:solidFill>
                <a:latin typeface="Arial"/>
                <a:ea typeface="Arial"/>
                <a:cs typeface="Arial"/>
                <a:sym typeface="Arial"/>
              </a:rPr>
            </a:br>
            <a:endParaRPr sz="1800" b="0" strike="noStrike" dirty="0">
              <a:solidFill>
                <a:srgbClr val="000000"/>
              </a:solidFill>
              <a:latin typeface="Arial"/>
              <a:ea typeface="Arial"/>
              <a:cs typeface="Arial"/>
              <a:sym typeface="Arial"/>
            </a:endParaRPr>
          </a:p>
          <a:p>
            <a:pPr marL="0" marR="0" lvl="0" indent="0" algn="ctr" rtl="0">
              <a:spcBef>
                <a:spcPts val="0"/>
              </a:spcBef>
              <a:spcAft>
                <a:spcPts val="0"/>
              </a:spcAft>
              <a:buNone/>
            </a:pPr>
            <a:r>
              <a:rPr lang="de-DE" sz="1800" b="0" strike="noStrike" dirty="0">
                <a:solidFill>
                  <a:srgbClr val="000000"/>
                </a:solidFill>
                <a:latin typeface="Arial"/>
                <a:ea typeface="Arial"/>
                <a:cs typeface="Arial"/>
                <a:sym typeface="Arial"/>
              </a:rPr>
              <a:t>§ 3 AsylG</a:t>
            </a:r>
            <a:endParaRPr sz="1800" b="0" strike="noStrike" dirty="0">
              <a:solidFill>
                <a:srgbClr val="000000"/>
              </a:solidFill>
              <a:latin typeface="Arial"/>
              <a:ea typeface="Arial"/>
              <a:cs typeface="Arial"/>
              <a:sym typeface="Arial"/>
            </a:endParaRPr>
          </a:p>
        </p:txBody>
      </p:sp>
      <p:sp>
        <p:nvSpPr>
          <p:cNvPr id="13" name="Google Shape;171;p27">
            <a:extLst>
              <a:ext uri="{FF2B5EF4-FFF2-40B4-BE49-F238E27FC236}">
                <a16:creationId xmlns:a16="http://schemas.microsoft.com/office/drawing/2014/main" id="{FA031A1C-B079-4EF5-E628-353CB0BCF849}"/>
              </a:ext>
            </a:extLst>
          </p:cNvPr>
          <p:cNvSpPr txBox="1"/>
          <p:nvPr/>
        </p:nvSpPr>
        <p:spPr>
          <a:xfrm>
            <a:off x="3361466" y="4499712"/>
            <a:ext cx="1944000" cy="1699560"/>
          </a:xfrm>
          <a:prstGeom prst="rect">
            <a:avLst/>
          </a:prstGeom>
          <a:noFill/>
          <a:ln>
            <a:noFill/>
          </a:ln>
        </p:spPr>
        <p:txBody>
          <a:bodyPr spcFirstLastPara="1" wrap="square" lIns="90000" tIns="45000" rIns="90000" bIns="45000" anchor="t" anchorCtr="0">
            <a:noAutofit/>
          </a:bodyPr>
          <a:lstStyle/>
          <a:p>
            <a:pPr marL="0" marR="0" lvl="0" indent="0" algn="ctr" rtl="0">
              <a:spcBef>
                <a:spcPts val="0"/>
              </a:spcBef>
              <a:spcAft>
                <a:spcPts val="0"/>
              </a:spcAft>
              <a:buNone/>
            </a:pPr>
            <a:r>
              <a:rPr lang="de-DE" sz="1800" b="0" strike="noStrike" dirty="0">
                <a:solidFill>
                  <a:srgbClr val="C1442C"/>
                </a:solidFill>
                <a:latin typeface="Arial"/>
                <a:ea typeface="Arial"/>
                <a:cs typeface="Arial"/>
                <a:sym typeface="Arial"/>
              </a:rPr>
              <a:t>Anerkennung </a:t>
            </a:r>
            <a:endParaRPr sz="1800" b="0" strike="noStrike" dirty="0">
              <a:solidFill>
                <a:srgbClr val="000000"/>
              </a:solidFill>
              <a:latin typeface="Arial"/>
              <a:ea typeface="Arial"/>
              <a:cs typeface="Arial"/>
              <a:sym typeface="Arial"/>
            </a:endParaRPr>
          </a:p>
          <a:p>
            <a:pPr marL="0" marR="0" lvl="0" indent="0" algn="ctr" rtl="0">
              <a:spcBef>
                <a:spcPts val="0"/>
              </a:spcBef>
              <a:spcAft>
                <a:spcPts val="0"/>
              </a:spcAft>
              <a:buNone/>
            </a:pPr>
            <a:r>
              <a:rPr lang="de-DE" sz="1800" b="0" strike="noStrike" dirty="0">
                <a:solidFill>
                  <a:srgbClr val="C1442C"/>
                </a:solidFill>
                <a:latin typeface="Arial"/>
                <a:ea typeface="Arial"/>
                <a:cs typeface="Arial"/>
                <a:sym typeface="Arial"/>
              </a:rPr>
              <a:t>der Asylberechtigung</a:t>
            </a:r>
            <a:endParaRPr sz="1800" b="0" strike="noStrike" dirty="0">
              <a:solidFill>
                <a:srgbClr val="000000"/>
              </a:solidFill>
              <a:latin typeface="Arial"/>
              <a:ea typeface="Arial"/>
              <a:cs typeface="Arial"/>
              <a:sym typeface="Arial"/>
            </a:endParaRPr>
          </a:p>
          <a:p>
            <a:pPr marL="0" marR="0" lvl="0" indent="0" algn="ctr" rtl="0">
              <a:spcBef>
                <a:spcPts val="0"/>
              </a:spcBef>
              <a:spcAft>
                <a:spcPts val="0"/>
              </a:spcAft>
              <a:buNone/>
            </a:pPr>
            <a:endParaRPr sz="1800" b="0" strike="noStrike" dirty="0">
              <a:solidFill>
                <a:srgbClr val="000000"/>
              </a:solidFill>
              <a:latin typeface="Arial"/>
              <a:ea typeface="Arial"/>
              <a:cs typeface="Arial"/>
              <a:sym typeface="Arial"/>
            </a:endParaRPr>
          </a:p>
          <a:p>
            <a:pPr marL="0" marR="0" lvl="0" indent="0" algn="ctr" rtl="0">
              <a:spcBef>
                <a:spcPts val="0"/>
              </a:spcBef>
              <a:spcAft>
                <a:spcPts val="0"/>
              </a:spcAft>
              <a:buNone/>
            </a:pPr>
            <a:r>
              <a:rPr lang="de-DE" sz="1800" b="0" strike="noStrike" dirty="0">
                <a:solidFill>
                  <a:srgbClr val="000000"/>
                </a:solidFill>
                <a:latin typeface="Arial"/>
                <a:ea typeface="Arial"/>
                <a:cs typeface="Arial"/>
                <a:sym typeface="Arial"/>
              </a:rPr>
              <a:t>Art. 16a GG</a:t>
            </a:r>
            <a:endParaRPr sz="1800" b="0" strike="noStrike" dirty="0">
              <a:solidFill>
                <a:srgbClr val="000000"/>
              </a:solidFill>
              <a:latin typeface="Arial"/>
              <a:ea typeface="Arial"/>
              <a:cs typeface="Arial"/>
              <a:sym typeface="Arial"/>
            </a:endParaRPr>
          </a:p>
        </p:txBody>
      </p:sp>
      <p:sp>
        <p:nvSpPr>
          <p:cNvPr id="14" name="Google Shape;173;p27">
            <a:extLst>
              <a:ext uri="{FF2B5EF4-FFF2-40B4-BE49-F238E27FC236}">
                <a16:creationId xmlns:a16="http://schemas.microsoft.com/office/drawing/2014/main" id="{D6E3B7F5-A948-F7E2-96A7-AE91D507D2E1}"/>
              </a:ext>
            </a:extLst>
          </p:cNvPr>
          <p:cNvSpPr txBox="1"/>
          <p:nvPr/>
        </p:nvSpPr>
        <p:spPr>
          <a:xfrm>
            <a:off x="5786246" y="4510738"/>
            <a:ext cx="2412000" cy="1890900"/>
          </a:xfrm>
          <a:prstGeom prst="rect">
            <a:avLst/>
          </a:prstGeom>
          <a:noFill/>
          <a:ln>
            <a:noFill/>
          </a:ln>
        </p:spPr>
        <p:txBody>
          <a:bodyPr spcFirstLastPara="1" wrap="square" lIns="90000" tIns="45000" rIns="90000" bIns="45000" anchor="t" anchorCtr="0">
            <a:noAutofit/>
          </a:bodyPr>
          <a:lstStyle/>
          <a:p>
            <a:pPr marL="0" marR="0" lvl="0" indent="0" algn="ctr" rtl="0">
              <a:spcBef>
                <a:spcPts val="0"/>
              </a:spcBef>
              <a:spcAft>
                <a:spcPts val="0"/>
              </a:spcAft>
              <a:buNone/>
            </a:pPr>
            <a:r>
              <a:rPr lang="de-DE" sz="1800" b="0" strike="noStrike" dirty="0">
                <a:solidFill>
                  <a:srgbClr val="C1442C"/>
                </a:solidFill>
                <a:latin typeface="Arial"/>
                <a:ea typeface="Arial"/>
                <a:cs typeface="Arial"/>
                <a:sym typeface="Arial"/>
              </a:rPr>
              <a:t>Zuerkennung </a:t>
            </a:r>
            <a:endParaRPr sz="1800" b="0" strike="noStrike" dirty="0">
              <a:solidFill>
                <a:srgbClr val="000000"/>
              </a:solidFill>
              <a:latin typeface="Arial"/>
              <a:ea typeface="Arial"/>
              <a:cs typeface="Arial"/>
              <a:sym typeface="Arial"/>
            </a:endParaRPr>
          </a:p>
          <a:p>
            <a:pPr marL="0" marR="0" lvl="0" indent="0" algn="ctr" rtl="0">
              <a:spcBef>
                <a:spcPts val="0"/>
              </a:spcBef>
              <a:spcAft>
                <a:spcPts val="0"/>
              </a:spcAft>
              <a:buNone/>
            </a:pPr>
            <a:r>
              <a:rPr lang="de-DE" sz="1800" b="0" strike="noStrike" dirty="0">
                <a:solidFill>
                  <a:srgbClr val="C1442C"/>
                </a:solidFill>
                <a:latin typeface="Arial"/>
                <a:ea typeface="Arial"/>
                <a:cs typeface="Arial"/>
                <a:sym typeface="Arial"/>
              </a:rPr>
              <a:t>des </a:t>
            </a:r>
            <a:endParaRPr sz="1800" b="0" strike="noStrike" dirty="0">
              <a:solidFill>
                <a:srgbClr val="000000"/>
              </a:solidFill>
              <a:latin typeface="Arial"/>
              <a:ea typeface="Arial"/>
              <a:cs typeface="Arial"/>
              <a:sym typeface="Arial"/>
            </a:endParaRPr>
          </a:p>
          <a:p>
            <a:pPr marL="0" marR="0" lvl="0" indent="0" algn="ctr" rtl="0">
              <a:spcBef>
                <a:spcPts val="0"/>
              </a:spcBef>
              <a:spcAft>
                <a:spcPts val="0"/>
              </a:spcAft>
              <a:buNone/>
            </a:pPr>
            <a:r>
              <a:rPr lang="de-DE" sz="1800" b="0" strike="noStrike" dirty="0">
                <a:solidFill>
                  <a:srgbClr val="C1442C"/>
                </a:solidFill>
                <a:latin typeface="Arial"/>
                <a:ea typeface="Arial"/>
                <a:cs typeface="Arial"/>
                <a:sym typeface="Arial"/>
              </a:rPr>
              <a:t>Subsidiären Schutzes</a:t>
            </a:r>
            <a:br>
              <a:rPr lang="de-DE" sz="1800" b="0" strike="noStrike" dirty="0">
                <a:solidFill>
                  <a:srgbClr val="000000"/>
                </a:solidFill>
                <a:latin typeface="Arial"/>
                <a:ea typeface="Arial"/>
                <a:cs typeface="Arial"/>
                <a:sym typeface="Arial"/>
              </a:rPr>
            </a:br>
            <a:endParaRPr sz="1800" b="0" strike="noStrike" dirty="0">
              <a:solidFill>
                <a:srgbClr val="000000"/>
              </a:solidFill>
              <a:latin typeface="Arial"/>
              <a:ea typeface="Arial"/>
              <a:cs typeface="Arial"/>
              <a:sym typeface="Arial"/>
            </a:endParaRPr>
          </a:p>
          <a:p>
            <a:pPr marL="0" marR="0" lvl="0" indent="0" algn="ctr" rtl="0">
              <a:spcBef>
                <a:spcPts val="0"/>
              </a:spcBef>
              <a:spcAft>
                <a:spcPts val="0"/>
              </a:spcAft>
              <a:buNone/>
            </a:pPr>
            <a:r>
              <a:rPr lang="de-DE" sz="1800" b="0" strike="noStrike" dirty="0">
                <a:solidFill>
                  <a:srgbClr val="000000"/>
                </a:solidFill>
                <a:latin typeface="Arial"/>
                <a:ea typeface="Arial"/>
                <a:cs typeface="Arial"/>
                <a:sym typeface="Arial"/>
              </a:rPr>
              <a:t>§ 4 AsylG</a:t>
            </a:r>
            <a:endParaRPr sz="1800" b="0" strike="noStrike" dirty="0">
              <a:solidFill>
                <a:srgbClr val="000000"/>
              </a:solidFill>
              <a:latin typeface="Arial"/>
              <a:ea typeface="Arial"/>
              <a:cs typeface="Arial"/>
              <a:sym typeface="Arial"/>
            </a:endParaRPr>
          </a:p>
        </p:txBody>
      </p:sp>
      <p:sp>
        <p:nvSpPr>
          <p:cNvPr id="15" name="Google Shape;174;p27">
            <a:extLst>
              <a:ext uri="{FF2B5EF4-FFF2-40B4-BE49-F238E27FC236}">
                <a16:creationId xmlns:a16="http://schemas.microsoft.com/office/drawing/2014/main" id="{D91E451D-5D2C-DB52-985F-F3D470805A2B}"/>
              </a:ext>
            </a:extLst>
          </p:cNvPr>
          <p:cNvSpPr txBox="1"/>
          <p:nvPr/>
        </p:nvSpPr>
        <p:spPr>
          <a:xfrm>
            <a:off x="8487279" y="4512824"/>
            <a:ext cx="2304000" cy="1719000"/>
          </a:xfrm>
          <a:prstGeom prst="rect">
            <a:avLst/>
          </a:prstGeom>
          <a:noFill/>
          <a:ln>
            <a:noFill/>
          </a:ln>
        </p:spPr>
        <p:txBody>
          <a:bodyPr spcFirstLastPara="1" wrap="square" lIns="90000" tIns="45000" rIns="90000" bIns="45000" anchor="t" anchorCtr="0">
            <a:noAutofit/>
          </a:bodyPr>
          <a:lstStyle/>
          <a:p>
            <a:pPr marL="0" marR="0" lvl="0" indent="0" algn="ctr" rtl="0">
              <a:spcBef>
                <a:spcPts val="0"/>
              </a:spcBef>
              <a:spcAft>
                <a:spcPts val="0"/>
              </a:spcAft>
              <a:buNone/>
            </a:pPr>
            <a:r>
              <a:rPr lang="de-DE" sz="1800" b="0" strike="noStrike" dirty="0">
                <a:solidFill>
                  <a:srgbClr val="C1442C"/>
                </a:solidFill>
                <a:latin typeface="Arial"/>
                <a:ea typeface="Arial"/>
                <a:cs typeface="Arial"/>
                <a:sym typeface="Arial"/>
              </a:rPr>
              <a:t>Feststellung </a:t>
            </a:r>
            <a:endParaRPr sz="1800" b="0" strike="noStrike" dirty="0">
              <a:solidFill>
                <a:srgbClr val="000000"/>
              </a:solidFill>
              <a:latin typeface="Arial"/>
              <a:ea typeface="Arial"/>
              <a:cs typeface="Arial"/>
              <a:sym typeface="Arial"/>
            </a:endParaRPr>
          </a:p>
          <a:p>
            <a:pPr marL="0" marR="0" lvl="0" indent="0" algn="ctr" rtl="0">
              <a:spcBef>
                <a:spcPts val="0"/>
              </a:spcBef>
              <a:spcAft>
                <a:spcPts val="0"/>
              </a:spcAft>
              <a:buNone/>
            </a:pPr>
            <a:r>
              <a:rPr lang="de-DE" sz="1800" b="0" strike="noStrike" dirty="0">
                <a:solidFill>
                  <a:srgbClr val="C1442C"/>
                </a:solidFill>
                <a:latin typeface="Arial"/>
                <a:ea typeface="Arial"/>
                <a:cs typeface="Arial"/>
                <a:sym typeface="Arial"/>
              </a:rPr>
              <a:t>eines</a:t>
            </a:r>
            <a:endParaRPr sz="1800" b="0" strike="noStrike" dirty="0">
              <a:solidFill>
                <a:srgbClr val="000000"/>
              </a:solidFill>
              <a:latin typeface="Arial"/>
              <a:ea typeface="Arial"/>
              <a:cs typeface="Arial"/>
              <a:sym typeface="Arial"/>
            </a:endParaRPr>
          </a:p>
          <a:p>
            <a:pPr marL="0" marR="0" lvl="0" indent="0" algn="ctr" rtl="0">
              <a:spcBef>
                <a:spcPts val="0"/>
              </a:spcBef>
              <a:spcAft>
                <a:spcPts val="0"/>
              </a:spcAft>
              <a:buNone/>
            </a:pPr>
            <a:r>
              <a:rPr lang="de-DE" sz="1800" b="0" strike="noStrike" dirty="0">
                <a:solidFill>
                  <a:srgbClr val="C1442C"/>
                </a:solidFill>
                <a:latin typeface="Arial"/>
                <a:ea typeface="Arial"/>
                <a:cs typeface="Arial"/>
                <a:sym typeface="Arial"/>
              </a:rPr>
              <a:t>Abschiebeverbots</a:t>
            </a:r>
            <a:br>
              <a:rPr lang="de-DE" sz="1800" b="0" strike="noStrike" dirty="0">
                <a:solidFill>
                  <a:srgbClr val="000000"/>
                </a:solidFill>
                <a:latin typeface="Arial"/>
                <a:ea typeface="Arial"/>
                <a:cs typeface="Arial"/>
                <a:sym typeface="Arial"/>
              </a:rPr>
            </a:br>
            <a:endParaRPr sz="1800" b="0" strike="noStrike" dirty="0">
              <a:solidFill>
                <a:srgbClr val="000000"/>
              </a:solidFill>
              <a:latin typeface="Arial"/>
              <a:ea typeface="Arial"/>
              <a:cs typeface="Arial"/>
              <a:sym typeface="Arial"/>
            </a:endParaRPr>
          </a:p>
          <a:p>
            <a:pPr marL="0" marR="0" lvl="0" indent="0" algn="ctr" rtl="0">
              <a:spcBef>
                <a:spcPts val="0"/>
              </a:spcBef>
              <a:spcAft>
                <a:spcPts val="0"/>
              </a:spcAft>
              <a:buNone/>
            </a:pPr>
            <a:r>
              <a:rPr lang="de-DE" sz="1800" b="0" strike="noStrike" dirty="0">
                <a:solidFill>
                  <a:srgbClr val="000000"/>
                </a:solidFill>
                <a:latin typeface="Arial"/>
                <a:ea typeface="Arial"/>
                <a:cs typeface="Arial"/>
                <a:sym typeface="Arial"/>
              </a:rPr>
              <a:t>§ 60 AufenthG</a:t>
            </a:r>
            <a:endParaRPr sz="1800" b="0" strike="noStrik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860230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5F04852-41B0-82B0-EBD6-79C1361F37D5}"/>
              </a:ext>
            </a:extLst>
          </p:cNvPr>
          <p:cNvPicPr>
            <a:picLocks noChangeAspect="1"/>
          </p:cNvPicPr>
          <p:nvPr/>
        </p:nvPicPr>
        <p:blipFill>
          <a:blip r:embed="rId3"/>
          <a:stretch>
            <a:fillRect/>
          </a:stretch>
        </p:blipFill>
        <p:spPr>
          <a:xfrm>
            <a:off x="1469570" y="168672"/>
            <a:ext cx="9669959" cy="5775652"/>
          </a:xfrm>
          <a:prstGeom prst="rect">
            <a:avLst/>
          </a:prstGeom>
        </p:spPr>
      </p:pic>
      <p:sp>
        <p:nvSpPr>
          <p:cNvPr id="2" name="Ellipse 1">
            <a:extLst>
              <a:ext uri="{FF2B5EF4-FFF2-40B4-BE49-F238E27FC236}">
                <a16:creationId xmlns:a16="http://schemas.microsoft.com/office/drawing/2014/main" id="{58A08131-FDD7-8673-F7AB-2D77A14BCF22}"/>
              </a:ext>
            </a:extLst>
          </p:cNvPr>
          <p:cNvSpPr/>
          <p:nvPr/>
        </p:nvSpPr>
        <p:spPr>
          <a:xfrm>
            <a:off x="2001520" y="3616960"/>
            <a:ext cx="5852160" cy="2062480"/>
          </a:xfrm>
          <a:prstGeom prst="ellipse">
            <a:avLst/>
          </a:prstGeom>
          <a:noFill/>
          <a:ln w="38100">
            <a:solidFill>
              <a:srgbClr val="FF0000"/>
            </a:solidFill>
          </a:ln>
          <a:effectLst>
            <a:glow rad="228600">
              <a:srgbClr val="FF0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052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4379E95-249F-6C0C-F209-73B36B4E6ECF}"/>
              </a:ext>
            </a:extLst>
          </p:cNvPr>
          <p:cNvPicPr>
            <a:picLocks noChangeAspect="1"/>
          </p:cNvPicPr>
          <p:nvPr/>
        </p:nvPicPr>
        <p:blipFill>
          <a:blip r:embed="rId2"/>
          <a:stretch>
            <a:fillRect/>
          </a:stretch>
        </p:blipFill>
        <p:spPr>
          <a:xfrm>
            <a:off x="1151898" y="163620"/>
            <a:ext cx="9888204" cy="5747324"/>
          </a:xfrm>
          <a:prstGeom prst="rect">
            <a:avLst/>
          </a:prstGeom>
        </p:spPr>
      </p:pic>
      <p:pic>
        <p:nvPicPr>
          <p:cNvPr id="3" name="Picture 2" descr="A diagram of a number of pies&#10;&#10;Description automatically generated with medium confidence">
            <a:extLst>
              <a:ext uri="{FF2B5EF4-FFF2-40B4-BE49-F238E27FC236}">
                <a16:creationId xmlns:a16="http://schemas.microsoft.com/office/drawing/2014/main" id="{554758F9-E6AB-72C4-6563-36A8635F9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67" y="0"/>
            <a:ext cx="10840065" cy="5910944"/>
          </a:xfrm>
          <a:prstGeom prst="rect">
            <a:avLst/>
          </a:prstGeom>
        </p:spPr>
      </p:pic>
    </p:spTree>
    <p:extLst>
      <p:ext uri="{BB962C8B-B14F-4D97-AF65-F5344CB8AC3E}">
        <p14:creationId xmlns:p14="http://schemas.microsoft.com/office/powerpoint/2010/main" val="3806221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5F04852-41B0-82B0-EBD6-79C1361F37D5}"/>
              </a:ext>
            </a:extLst>
          </p:cNvPr>
          <p:cNvPicPr>
            <a:picLocks noChangeAspect="1"/>
          </p:cNvPicPr>
          <p:nvPr/>
        </p:nvPicPr>
        <p:blipFill>
          <a:blip r:embed="rId3"/>
          <a:stretch>
            <a:fillRect/>
          </a:stretch>
        </p:blipFill>
        <p:spPr>
          <a:xfrm>
            <a:off x="1469570" y="168672"/>
            <a:ext cx="9669959" cy="5775652"/>
          </a:xfrm>
          <a:prstGeom prst="rect">
            <a:avLst/>
          </a:prstGeom>
        </p:spPr>
      </p:pic>
      <p:sp>
        <p:nvSpPr>
          <p:cNvPr id="2" name="Ellipse 1">
            <a:extLst>
              <a:ext uri="{FF2B5EF4-FFF2-40B4-BE49-F238E27FC236}">
                <a16:creationId xmlns:a16="http://schemas.microsoft.com/office/drawing/2014/main" id="{58A08131-FDD7-8673-F7AB-2D77A14BCF22}"/>
              </a:ext>
            </a:extLst>
          </p:cNvPr>
          <p:cNvSpPr/>
          <p:nvPr/>
        </p:nvSpPr>
        <p:spPr>
          <a:xfrm>
            <a:off x="2651760" y="3799840"/>
            <a:ext cx="1127760" cy="1016000"/>
          </a:xfrm>
          <a:prstGeom prst="ellipse">
            <a:avLst/>
          </a:prstGeom>
          <a:noFill/>
          <a:ln w="38100">
            <a:solidFill>
              <a:srgbClr val="FF0000"/>
            </a:solidFill>
          </a:ln>
          <a:effectLst>
            <a:glow rad="228600">
              <a:srgbClr val="FF0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252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67962B-1098-56D4-E576-FB1432C86AF6}"/>
              </a:ext>
            </a:extLst>
          </p:cNvPr>
          <p:cNvSpPr>
            <a:spLocks noGrp="1"/>
          </p:cNvSpPr>
          <p:nvPr>
            <p:ph type="title"/>
          </p:nvPr>
        </p:nvSpPr>
        <p:spPr/>
        <p:txBody>
          <a:bodyPr>
            <a:normAutofit/>
          </a:bodyPr>
          <a:lstStyle/>
          <a:p>
            <a:pPr algn="ctr"/>
            <a:r>
              <a:rPr lang="de-DE" sz="3990" dirty="0">
                <a:solidFill>
                  <a:srgbClr val="51646A"/>
                </a:solidFill>
              </a:rPr>
              <a:t>Die Zuerkennung der Flüchtlingseigenschaft</a:t>
            </a:r>
            <a:br>
              <a:rPr lang="de-DE" sz="3990" dirty="0">
                <a:solidFill>
                  <a:srgbClr val="51646A"/>
                </a:solidFill>
              </a:rPr>
            </a:br>
            <a:r>
              <a:rPr lang="de-DE" sz="3990" dirty="0">
                <a:solidFill>
                  <a:srgbClr val="51646A"/>
                </a:solidFill>
              </a:rPr>
              <a:t>§ 3 Abs. 1 AsylG</a:t>
            </a:r>
          </a:p>
        </p:txBody>
      </p:sp>
      <p:sp>
        <p:nvSpPr>
          <p:cNvPr id="3" name="Inhaltsplatzhalter 2">
            <a:extLst>
              <a:ext uri="{FF2B5EF4-FFF2-40B4-BE49-F238E27FC236}">
                <a16:creationId xmlns:a16="http://schemas.microsoft.com/office/drawing/2014/main" id="{9C2D5829-68FA-2995-9681-C297A3C5A198}"/>
              </a:ext>
            </a:extLst>
          </p:cNvPr>
          <p:cNvSpPr>
            <a:spLocks noGrp="1"/>
          </p:cNvSpPr>
          <p:nvPr>
            <p:ph idx="1"/>
          </p:nvPr>
        </p:nvSpPr>
        <p:spPr>
          <a:xfrm>
            <a:off x="838199" y="1825625"/>
            <a:ext cx="10748211" cy="2938880"/>
          </a:xfrm>
        </p:spPr>
        <p:txBody>
          <a:bodyPr>
            <a:normAutofit/>
          </a:bodyPr>
          <a:lstStyle/>
          <a:p>
            <a:pPr marL="0" indent="0">
              <a:buNone/>
            </a:pPr>
            <a:r>
              <a:rPr lang="de-DE" sz="2000" i="1" dirty="0"/>
              <a:t>(1) Ein Ausländer </a:t>
            </a:r>
            <a:r>
              <a:rPr lang="de-DE" sz="2000" b="1" i="1" dirty="0"/>
              <a:t>ist</a:t>
            </a:r>
            <a:r>
              <a:rPr lang="de-DE" sz="2000" i="1" dirty="0"/>
              <a:t> </a:t>
            </a:r>
            <a:r>
              <a:rPr lang="de-DE" sz="2000" b="1" i="1" dirty="0"/>
              <a:t>Flüchtling</a:t>
            </a:r>
            <a:r>
              <a:rPr lang="de-DE" sz="2000" i="1" dirty="0"/>
              <a:t> […], wenn er sich</a:t>
            </a:r>
          </a:p>
          <a:p>
            <a:pPr marL="0" indent="0">
              <a:buNone/>
            </a:pPr>
            <a:r>
              <a:rPr lang="de-DE" sz="2000" i="1" dirty="0"/>
              <a:t>1. aus </a:t>
            </a:r>
            <a:r>
              <a:rPr lang="de-DE" sz="2000" b="1" i="1" dirty="0"/>
              <a:t>begründeter Furcht vor Verfolgung </a:t>
            </a:r>
            <a:r>
              <a:rPr lang="de-DE" sz="2000" i="1" dirty="0"/>
              <a:t>wegen seiner </a:t>
            </a:r>
            <a:r>
              <a:rPr lang="de-DE" sz="2000" b="1" i="1" dirty="0"/>
              <a:t>Rasse, Religion, Nationalität, politischen Überzeugung oder Zugehörigkeit zu einer bestimmten sozialen Gruppe</a:t>
            </a:r>
          </a:p>
          <a:p>
            <a:pPr marL="0" indent="0">
              <a:buNone/>
            </a:pPr>
            <a:r>
              <a:rPr lang="de-DE" sz="2000" i="1" dirty="0"/>
              <a:t>2. außerhalb des Landes (Herkunftsland) befindet,</a:t>
            </a:r>
          </a:p>
          <a:p>
            <a:pPr marL="0" indent="0">
              <a:buNone/>
            </a:pPr>
            <a:r>
              <a:rPr lang="de-DE" sz="2000" i="1" dirty="0"/>
              <a:t>a) dessen Staatsangehörigkeit er besitzt und dessen Schutz er nicht in Anspruch nehmen kann oder wegen dieser Furcht nicht in Anspruch nehmen will oder</a:t>
            </a:r>
          </a:p>
          <a:p>
            <a:pPr marL="0" indent="0">
              <a:buNone/>
            </a:pPr>
            <a:r>
              <a:rPr lang="de-DE" sz="2000" i="1" dirty="0"/>
              <a:t>b) in dem er als Staatenloser seinen vorherigen gewöhnlichen Aufenthalt hatte und in das er nicht zurückkehren kann oder wegen dieser Furcht nicht zurückkehren will.</a:t>
            </a:r>
          </a:p>
        </p:txBody>
      </p:sp>
      <p:sp>
        <p:nvSpPr>
          <p:cNvPr id="5" name="Textfeld 4">
            <a:extLst>
              <a:ext uri="{FF2B5EF4-FFF2-40B4-BE49-F238E27FC236}">
                <a16:creationId xmlns:a16="http://schemas.microsoft.com/office/drawing/2014/main" id="{6D2DDAA6-60B3-BA94-965A-615A7FCA480E}"/>
              </a:ext>
            </a:extLst>
          </p:cNvPr>
          <p:cNvSpPr txBox="1"/>
          <p:nvPr/>
        </p:nvSpPr>
        <p:spPr>
          <a:xfrm>
            <a:off x="838199" y="4899442"/>
            <a:ext cx="9881938" cy="2031325"/>
          </a:xfrm>
          <a:prstGeom prst="rect">
            <a:avLst/>
          </a:prstGeom>
          <a:noFill/>
        </p:spPr>
        <p:txBody>
          <a:bodyPr wrap="square" rtlCol="0">
            <a:spAutoFit/>
          </a:bodyPr>
          <a:lstStyle/>
          <a:p>
            <a:pPr marL="285750" indent="-285750">
              <a:buFont typeface="Wingdings" panose="05000000000000000000" pitchFamily="2" charset="2"/>
              <a:buChar char="Ø"/>
            </a:pPr>
            <a:r>
              <a:rPr lang="de-DE" sz="2400" dirty="0">
                <a:solidFill>
                  <a:srgbClr val="BB6041"/>
                </a:solidFill>
              </a:rPr>
              <a:t>Internationaler Schutz nach Genfer Flüchtlingskonvention</a:t>
            </a:r>
          </a:p>
          <a:p>
            <a:pPr marL="285750" indent="-285750">
              <a:buFont typeface="Wingdings" panose="05000000000000000000" pitchFamily="2" charset="2"/>
              <a:buChar char="Ø"/>
            </a:pPr>
            <a:r>
              <a:rPr lang="de-DE" sz="2400" dirty="0">
                <a:solidFill>
                  <a:srgbClr val="BB6041"/>
                </a:solidFill>
              </a:rPr>
              <a:t>Gesetzlicher Anspruch auf Aufenthaltserlaubnis, § 25 Abs. 2 Alt. 1 AufenthG</a:t>
            </a:r>
          </a:p>
          <a:p>
            <a:pPr marL="285750" indent="-285750">
              <a:buFont typeface="Wingdings" panose="05000000000000000000" pitchFamily="2" charset="2"/>
              <a:buChar char="Ø"/>
            </a:pPr>
            <a:r>
              <a:rPr lang="de-DE" sz="2400" dirty="0">
                <a:solidFill>
                  <a:srgbClr val="BB6041"/>
                </a:solidFill>
              </a:rPr>
              <a:t>Flüchtling ist man, wenn die Voraussetzungen vorliegen (deklaratorisch)</a:t>
            </a:r>
          </a:p>
          <a:p>
            <a:endParaRPr lang="de-DE" dirty="0"/>
          </a:p>
          <a:p>
            <a:endParaRPr lang="de-DE" dirty="0"/>
          </a:p>
          <a:p>
            <a:endParaRPr lang="de-DE" dirty="0"/>
          </a:p>
        </p:txBody>
      </p:sp>
    </p:spTree>
    <p:extLst>
      <p:ext uri="{BB962C8B-B14F-4D97-AF65-F5344CB8AC3E}">
        <p14:creationId xmlns:p14="http://schemas.microsoft.com/office/powerpoint/2010/main" val="383453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AC22EB-3123-C282-6FD2-EAE6266F2045}"/>
              </a:ext>
            </a:extLst>
          </p:cNvPr>
          <p:cNvSpPr>
            <a:spLocks noGrp="1"/>
          </p:cNvSpPr>
          <p:nvPr>
            <p:ph type="title"/>
          </p:nvPr>
        </p:nvSpPr>
        <p:spPr>
          <a:xfrm>
            <a:off x="838200" y="192849"/>
            <a:ext cx="10515600" cy="1325563"/>
          </a:xfrm>
        </p:spPr>
        <p:txBody>
          <a:bodyPr>
            <a:normAutofit/>
          </a:bodyPr>
          <a:lstStyle/>
          <a:p>
            <a:pPr algn="ctr"/>
            <a:r>
              <a:rPr lang="de-DE" sz="3990" dirty="0"/>
              <a:t>Prüfung der Flüchtlingseigenschaft</a:t>
            </a:r>
          </a:p>
        </p:txBody>
      </p:sp>
      <p:graphicFrame>
        <p:nvGraphicFramePr>
          <p:cNvPr id="9" name="Diagramm 8">
            <a:extLst>
              <a:ext uri="{FF2B5EF4-FFF2-40B4-BE49-F238E27FC236}">
                <a16:creationId xmlns:a16="http://schemas.microsoft.com/office/drawing/2014/main" id="{845A47A0-D11F-C159-63BD-4E98306E6522}"/>
              </a:ext>
            </a:extLst>
          </p:cNvPr>
          <p:cNvGraphicFramePr/>
          <p:nvPr>
            <p:extLst>
              <p:ext uri="{D42A27DB-BD31-4B8C-83A1-F6EECF244321}">
                <p14:modId xmlns:p14="http://schemas.microsoft.com/office/powerpoint/2010/main" val="79882317"/>
              </p:ext>
            </p:extLst>
          </p:nvPr>
        </p:nvGraphicFramePr>
        <p:xfrm>
          <a:off x="2442911" y="1359569"/>
          <a:ext cx="7306177" cy="4632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9651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9202BF-32B4-925E-B588-53A545D8D3B1}"/>
              </a:ext>
            </a:extLst>
          </p:cNvPr>
          <p:cNvSpPr>
            <a:spLocks noGrp="1"/>
          </p:cNvSpPr>
          <p:nvPr>
            <p:ph type="title"/>
          </p:nvPr>
        </p:nvSpPr>
        <p:spPr>
          <a:xfrm>
            <a:off x="838200" y="153092"/>
            <a:ext cx="10515600" cy="1325563"/>
          </a:xfrm>
        </p:spPr>
        <p:txBody>
          <a:bodyPr>
            <a:normAutofit/>
          </a:bodyPr>
          <a:lstStyle/>
          <a:p>
            <a:r>
              <a:rPr lang="de-DE" sz="3990" dirty="0">
                <a:solidFill>
                  <a:srgbClr val="51646A"/>
                </a:solidFill>
              </a:rPr>
              <a:t>Verfolgungshandlungen, vgl. § 3a AsylG</a:t>
            </a:r>
          </a:p>
        </p:txBody>
      </p:sp>
      <p:sp>
        <p:nvSpPr>
          <p:cNvPr id="3" name="Inhaltsplatzhalter 2">
            <a:extLst>
              <a:ext uri="{FF2B5EF4-FFF2-40B4-BE49-F238E27FC236}">
                <a16:creationId xmlns:a16="http://schemas.microsoft.com/office/drawing/2014/main" id="{E02690D3-A532-0587-E4F6-6249E7C8E528}"/>
              </a:ext>
            </a:extLst>
          </p:cNvPr>
          <p:cNvSpPr>
            <a:spLocks noGrp="1"/>
          </p:cNvSpPr>
          <p:nvPr>
            <p:ph idx="1"/>
          </p:nvPr>
        </p:nvSpPr>
        <p:spPr>
          <a:xfrm>
            <a:off x="838200" y="1467853"/>
            <a:ext cx="10515600" cy="4709110"/>
          </a:xfrm>
        </p:spPr>
        <p:txBody>
          <a:bodyPr>
            <a:normAutofit fontScale="85000" lnSpcReduction="20000"/>
          </a:bodyPr>
          <a:lstStyle/>
          <a:p>
            <a:r>
              <a:rPr lang="de-DE" dirty="0"/>
              <a:t>Erfasst werden nur gezielte Rechtsgutverletzungen, keine allgemeinen Ereignisse wie Kriege, Naturkatastrophen etc.</a:t>
            </a:r>
          </a:p>
          <a:p>
            <a:endParaRPr lang="de-DE" dirty="0"/>
          </a:p>
          <a:p>
            <a:r>
              <a:rPr lang="de-DE" dirty="0"/>
              <a:t>Handlungen, die schwerwiegende Menschenrechtsverletzungen darstellen</a:t>
            </a:r>
          </a:p>
          <a:p>
            <a:endParaRPr lang="de-DE" dirty="0"/>
          </a:p>
          <a:p>
            <a:r>
              <a:rPr lang="de-DE" dirty="0"/>
              <a:t>§ 3a Abs. 2 AsylG enthält nicht abschließende Aufzählung möglicher Verfolgungshandlungen:</a:t>
            </a:r>
          </a:p>
          <a:p>
            <a:pPr marL="0" indent="0">
              <a:buNone/>
            </a:pPr>
            <a:endParaRPr lang="de-DE" dirty="0"/>
          </a:p>
          <a:p>
            <a:pPr lvl="1">
              <a:buFont typeface="Wingdings" panose="05000000000000000000" pitchFamily="2" charset="2"/>
              <a:buChar char="ü"/>
            </a:pPr>
            <a:r>
              <a:rPr lang="de-DE" dirty="0"/>
              <a:t>Anwendung physischer oder psychischer Gewalt, einschließlich sexueller Gewalt</a:t>
            </a:r>
          </a:p>
          <a:p>
            <a:pPr lvl="1">
              <a:buFont typeface="Wingdings" panose="05000000000000000000" pitchFamily="2" charset="2"/>
              <a:buChar char="ü"/>
            </a:pPr>
            <a:r>
              <a:rPr lang="de-DE" dirty="0"/>
              <a:t>gesetzliche, administrative, polizeiliche und/oder justizielle Maßnahmen, die als solche diskriminierend sind oder in diskriminierender Weise angewandt werden</a:t>
            </a:r>
          </a:p>
          <a:p>
            <a:pPr lvl="1">
              <a:buFont typeface="Wingdings" panose="05000000000000000000" pitchFamily="2" charset="2"/>
              <a:buChar char="ü"/>
            </a:pPr>
            <a:r>
              <a:rPr lang="de-DE" dirty="0"/>
              <a:t>unverhältnismäßige oder diskriminierende Strafverfolgung oder Bestrafung</a:t>
            </a:r>
          </a:p>
          <a:p>
            <a:pPr lvl="1">
              <a:buFont typeface="Wingdings" panose="05000000000000000000" pitchFamily="2" charset="2"/>
              <a:buChar char="ü"/>
            </a:pPr>
            <a:r>
              <a:rPr lang="de-DE" dirty="0"/>
              <a:t>Verweigerung gerichtlichen Rechtsschutzes mit dem Ergebnis einer unverhältnismäßigen oder diskriminierenden Bestrafung</a:t>
            </a:r>
          </a:p>
          <a:p>
            <a:pPr lvl="1">
              <a:buFont typeface="Wingdings" panose="05000000000000000000" pitchFamily="2" charset="2"/>
              <a:buChar char="ü"/>
            </a:pPr>
            <a:r>
              <a:rPr lang="de-DE" dirty="0"/>
              <a:t>Handlungen, die an die Geschlechtszugehörigkeit anknüpfen oder gegen Kinder gerichtet sind</a:t>
            </a:r>
          </a:p>
          <a:p>
            <a:endParaRPr lang="de-DE" dirty="0"/>
          </a:p>
          <a:p>
            <a:endParaRPr lang="de-DE" dirty="0"/>
          </a:p>
        </p:txBody>
      </p:sp>
    </p:spTree>
    <p:extLst>
      <p:ext uri="{BB962C8B-B14F-4D97-AF65-F5344CB8AC3E}">
        <p14:creationId xmlns:p14="http://schemas.microsoft.com/office/powerpoint/2010/main" val="923264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E841C-71E7-8F7A-0FBA-24AD6D3C79D1}"/>
              </a:ext>
            </a:extLst>
          </p:cNvPr>
          <p:cNvSpPr>
            <a:spLocks noGrp="1"/>
          </p:cNvSpPr>
          <p:nvPr>
            <p:ph type="title"/>
          </p:nvPr>
        </p:nvSpPr>
        <p:spPr>
          <a:xfrm>
            <a:off x="838200" y="1060682"/>
            <a:ext cx="4383157" cy="3047235"/>
          </a:xfrm>
        </p:spPr>
        <p:txBody>
          <a:bodyPr anchor="t">
            <a:normAutofit/>
          </a:bodyPr>
          <a:lstStyle/>
          <a:p>
            <a:r>
              <a:rPr lang="de-DE" sz="3990" dirty="0">
                <a:solidFill>
                  <a:srgbClr val="51646A"/>
                </a:solidFill>
              </a:rPr>
              <a:t>Verfolgungsakteure, vgl. § 3c AsylG</a:t>
            </a:r>
          </a:p>
        </p:txBody>
      </p:sp>
      <p:sp>
        <p:nvSpPr>
          <p:cNvPr id="3" name="Inhaltsplatzhalter 2">
            <a:extLst>
              <a:ext uri="{FF2B5EF4-FFF2-40B4-BE49-F238E27FC236}">
                <a16:creationId xmlns:a16="http://schemas.microsoft.com/office/drawing/2014/main" id="{B797B8E7-0BEE-01F1-F063-A105FF3F9E25}"/>
              </a:ext>
            </a:extLst>
          </p:cNvPr>
          <p:cNvSpPr>
            <a:spLocks noGrp="1"/>
          </p:cNvSpPr>
          <p:nvPr>
            <p:ph idx="1"/>
          </p:nvPr>
        </p:nvSpPr>
        <p:spPr>
          <a:xfrm>
            <a:off x="5467355" y="1035843"/>
            <a:ext cx="5793134" cy="4945857"/>
          </a:xfrm>
        </p:spPr>
        <p:txBody>
          <a:bodyPr>
            <a:normAutofit/>
          </a:bodyPr>
          <a:lstStyle/>
          <a:p>
            <a:pPr marL="0" indent="0">
              <a:buNone/>
            </a:pPr>
            <a:r>
              <a:rPr lang="de-DE" sz="2000" i="1" dirty="0"/>
              <a:t>Die Verfolgung kann ausgehen von</a:t>
            </a:r>
          </a:p>
          <a:p>
            <a:pPr marL="514350" indent="-514350">
              <a:buAutoNum type="arabicPeriod"/>
            </a:pPr>
            <a:r>
              <a:rPr lang="de-DE" sz="2000" i="1" dirty="0"/>
              <a:t>Dem </a:t>
            </a:r>
            <a:r>
              <a:rPr lang="de-DE" sz="2000" b="1" i="1" dirty="0"/>
              <a:t>Staat</a:t>
            </a:r>
            <a:r>
              <a:rPr lang="de-DE" sz="2000" i="1" dirty="0"/>
              <a:t>,</a:t>
            </a:r>
          </a:p>
          <a:p>
            <a:pPr marL="514350" indent="-514350">
              <a:buAutoNum type="arabicPeriod"/>
            </a:pPr>
            <a:r>
              <a:rPr lang="de-DE" sz="2000" b="1" i="1" dirty="0"/>
              <a:t>Parteien oder Organisationen</a:t>
            </a:r>
            <a:r>
              <a:rPr lang="de-DE" sz="2000" i="1" dirty="0"/>
              <a:t>, die den Staat oder einen wesentlichen Teil des Staates beherrschen, oder</a:t>
            </a:r>
          </a:p>
          <a:p>
            <a:pPr marL="514350" indent="-514350">
              <a:buAutoNum type="arabicPeriod"/>
            </a:pPr>
            <a:r>
              <a:rPr lang="de-DE" sz="2000" b="1" i="1" dirty="0"/>
              <a:t>Nichtstaatlichen Akteuren</a:t>
            </a:r>
            <a:r>
              <a:rPr lang="de-DE" sz="2000" i="1" dirty="0"/>
              <a:t>, sofern die in Nummern 1 und 2 genannten Akteure einschließlich internationaler Akteure erwiesenermaßen nicht in der Lage oder nicht willens sind […] Schutz vor Verfolgung zu bieten […].</a:t>
            </a:r>
          </a:p>
        </p:txBody>
      </p:sp>
      <p:grpSp>
        <p:nvGrpSpPr>
          <p:cNvPr id="8" name="Group 7">
            <a:extLst>
              <a:ext uri="{FF2B5EF4-FFF2-40B4-BE49-F238E27FC236}">
                <a16:creationId xmlns:a16="http://schemas.microsoft.com/office/drawing/2014/main" id="{D8C13078-6EA8-39DE-7A9D-C7FC6EA43A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C6A7D858-0391-A392-F7AF-D231D2CC2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CC3D8A-59FD-79F4-16CD-B325F2929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4731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238AA-C542-AA7D-5575-428DE1028906}"/>
              </a:ext>
            </a:extLst>
          </p:cNvPr>
          <p:cNvSpPr>
            <a:spLocks noGrp="1"/>
          </p:cNvSpPr>
          <p:nvPr>
            <p:ph type="title"/>
          </p:nvPr>
        </p:nvSpPr>
        <p:spPr/>
        <p:txBody>
          <a:bodyPr>
            <a:normAutofit/>
          </a:bodyPr>
          <a:lstStyle/>
          <a:p>
            <a:pPr algn="ctr"/>
            <a:r>
              <a:rPr lang="de-DE" sz="3990" dirty="0">
                <a:solidFill>
                  <a:srgbClr val="51646A"/>
                </a:solidFill>
              </a:rPr>
              <a:t>Beispiele</a:t>
            </a:r>
          </a:p>
        </p:txBody>
      </p:sp>
      <p:sp>
        <p:nvSpPr>
          <p:cNvPr id="3" name="Inhaltsplatzhalter 2">
            <a:extLst>
              <a:ext uri="{FF2B5EF4-FFF2-40B4-BE49-F238E27FC236}">
                <a16:creationId xmlns:a16="http://schemas.microsoft.com/office/drawing/2014/main" id="{ABEFF3F6-3E2F-77FE-A5DC-5C361BDA2437}"/>
              </a:ext>
            </a:extLst>
          </p:cNvPr>
          <p:cNvSpPr>
            <a:spLocks noGrp="1"/>
          </p:cNvSpPr>
          <p:nvPr>
            <p:ph idx="1"/>
          </p:nvPr>
        </p:nvSpPr>
        <p:spPr>
          <a:xfrm>
            <a:off x="838200" y="1455821"/>
            <a:ext cx="10515600" cy="4721142"/>
          </a:xfrm>
        </p:spPr>
        <p:txBody>
          <a:bodyPr>
            <a:normAutofit fontScale="85000" lnSpcReduction="20000"/>
          </a:bodyPr>
          <a:lstStyle/>
          <a:p>
            <a:pPr marL="0" indent="0">
              <a:buNone/>
            </a:pPr>
            <a:r>
              <a:rPr lang="de-DE" b="1" u="sng" dirty="0">
                <a:solidFill>
                  <a:srgbClr val="51646A"/>
                </a:solidFill>
              </a:rPr>
              <a:t>Beispiel 1:</a:t>
            </a:r>
          </a:p>
          <a:p>
            <a:pPr marL="0" indent="0">
              <a:buNone/>
            </a:pPr>
            <a:r>
              <a:rPr lang="de-DE" dirty="0"/>
              <a:t>S ist aus dem Iran nach Deutschland geflohen, wo er einen Asylantrag stellt. Im Iran war er aufgrund seiner Beteiligung an regimekritischen Demonstrationen längere Zeit inhaftiert worden.</a:t>
            </a:r>
          </a:p>
          <a:p>
            <a:pPr marL="0" indent="0">
              <a:buNone/>
            </a:pPr>
            <a:endParaRPr lang="de-DE" dirty="0"/>
          </a:p>
          <a:p>
            <a:pPr marL="0" indent="0">
              <a:buNone/>
            </a:pPr>
            <a:r>
              <a:rPr lang="de-DE" b="1" dirty="0">
                <a:solidFill>
                  <a:srgbClr val="BB6041"/>
                </a:solidFill>
              </a:rPr>
              <a:t>Verfolgungshandlung durch einen Verfolgungsakteur?</a:t>
            </a:r>
          </a:p>
          <a:p>
            <a:pPr marL="0" indent="0">
              <a:buNone/>
            </a:pPr>
            <a:endParaRPr lang="de-DE" dirty="0"/>
          </a:p>
          <a:p>
            <a:pPr marL="0" indent="0">
              <a:buNone/>
            </a:pPr>
            <a:r>
              <a:rPr lang="de-DE" b="1" u="sng" dirty="0">
                <a:solidFill>
                  <a:srgbClr val="51646A"/>
                </a:solidFill>
              </a:rPr>
              <a:t>Beispiel 2:</a:t>
            </a:r>
          </a:p>
          <a:p>
            <a:pPr marL="0" indent="0">
              <a:buNone/>
            </a:pPr>
            <a:r>
              <a:rPr lang="de-DE" dirty="0"/>
              <a:t>A ist aus Syrien geflohen und hat in Deutschland einen Asylantrag gestellt. Im Rahmen ihrer Anhörung beim BAMF trägt sie vor, aufgrund der Kriegssituation im Land um ihr Leben zu fürchten.</a:t>
            </a:r>
          </a:p>
          <a:p>
            <a:pPr marL="0" indent="0">
              <a:buNone/>
            </a:pPr>
            <a:endParaRPr lang="de-DE" dirty="0"/>
          </a:p>
          <a:p>
            <a:pPr marL="0" indent="0">
              <a:buNone/>
            </a:pPr>
            <a:r>
              <a:rPr lang="de-DE" b="1" dirty="0">
                <a:solidFill>
                  <a:srgbClr val="BB6041"/>
                </a:solidFill>
              </a:rPr>
              <a:t>Verfolgungshandlung durch einen Verfolgungsakteur?</a:t>
            </a:r>
          </a:p>
        </p:txBody>
      </p:sp>
    </p:spTree>
    <p:extLst>
      <p:ext uri="{BB962C8B-B14F-4D97-AF65-F5344CB8AC3E}">
        <p14:creationId xmlns:p14="http://schemas.microsoft.com/office/powerpoint/2010/main" val="421624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5DCD45-2467-D27E-1822-5060D461EAF5}"/>
              </a:ext>
            </a:extLst>
          </p:cNvPr>
          <p:cNvSpPr>
            <a:spLocks noGrp="1"/>
          </p:cNvSpPr>
          <p:nvPr>
            <p:ph type="title"/>
          </p:nvPr>
        </p:nvSpPr>
        <p:spPr/>
        <p:txBody>
          <a:bodyPr>
            <a:normAutofit/>
          </a:bodyPr>
          <a:lstStyle/>
          <a:p>
            <a:pPr algn="ctr"/>
            <a:r>
              <a:rPr lang="de-DE" sz="3990" dirty="0">
                <a:solidFill>
                  <a:srgbClr val="51646A"/>
                </a:solidFill>
              </a:rPr>
              <a:t>„Begründete Furcht“ = Verfolgungsprognose</a:t>
            </a:r>
          </a:p>
        </p:txBody>
      </p:sp>
      <p:sp>
        <p:nvSpPr>
          <p:cNvPr id="3" name="Inhaltsplatzhalter 2">
            <a:extLst>
              <a:ext uri="{FF2B5EF4-FFF2-40B4-BE49-F238E27FC236}">
                <a16:creationId xmlns:a16="http://schemas.microsoft.com/office/drawing/2014/main" id="{56158051-5EDC-4E39-D848-B07E4D7A9C39}"/>
              </a:ext>
            </a:extLst>
          </p:cNvPr>
          <p:cNvSpPr>
            <a:spLocks noGrp="1"/>
          </p:cNvSpPr>
          <p:nvPr>
            <p:ph idx="1"/>
          </p:nvPr>
        </p:nvSpPr>
        <p:spPr>
          <a:xfrm>
            <a:off x="1044742" y="1564105"/>
            <a:ext cx="10515600" cy="4612858"/>
          </a:xfrm>
        </p:spPr>
        <p:txBody>
          <a:bodyPr>
            <a:normAutofit fontScale="85000" lnSpcReduction="20000"/>
          </a:bodyPr>
          <a:lstStyle/>
          <a:p>
            <a:r>
              <a:rPr lang="de-DE" dirty="0"/>
              <a:t>beinhaltet sowohl </a:t>
            </a:r>
            <a:r>
              <a:rPr lang="de-DE" dirty="0">
                <a:solidFill>
                  <a:srgbClr val="BB6041"/>
                </a:solidFill>
              </a:rPr>
              <a:t>subjektive als auch objektive Elemente</a:t>
            </a:r>
            <a:r>
              <a:rPr lang="de-DE" dirty="0"/>
              <a:t>; psychische Reaktionen verschiedener Personen müssen unter gleichen Bedingungen nicht die gleichen sein</a:t>
            </a:r>
          </a:p>
          <a:p>
            <a:r>
              <a:rPr lang="de-DE" dirty="0"/>
              <a:t>Maßgeblich ist </a:t>
            </a:r>
            <a:r>
              <a:rPr lang="de-DE" dirty="0">
                <a:solidFill>
                  <a:srgbClr val="BB6041"/>
                </a:solidFill>
              </a:rPr>
              <a:t>Wahrscheinlichkeit einer gegenwärtigen Verfolgung </a:t>
            </a:r>
            <a:r>
              <a:rPr lang="de-DE" dirty="0"/>
              <a:t>bei (unterstellter) Rückkehr</a:t>
            </a:r>
          </a:p>
          <a:p>
            <a:r>
              <a:rPr lang="de-DE" dirty="0"/>
              <a:t>Dabei sind zu beachten:</a:t>
            </a:r>
          </a:p>
          <a:p>
            <a:pPr lvl="1">
              <a:buFont typeface="Wingdings" panose="05000000000000000000" pitchFamily="2" charset="2"/>
              <a:buChar char="Ø"/>
            </a:pPr>
            <a:r>
              <a:rPr lang="de-DE" b="1" dirty="0">
                <a:solidFill>
                  <a:srgbClr val="BB6041"/>
                </a:solidFill>
              </a:rPr>
              <a:t>Vorfluchtgründe</a:t>
            </a:r>
            <a:r>
              <a:rPr lang="de-DE" dirty="0"/>
              <a:t> = Gründe, die bis zum Zeitpunkt der Ausreise aus dem Herkunftsland entstanden sind</a:t>
            </a:r>
          </a:p>
          <a:p>
            <a:pPr marL="457200" lvl="1" indent="0">
              <a:buNone/>
            </a:pPr>
            <a:endParaRPr lang="de-DE" dirty="0"/>
          </a:p>
          <a:p>
            <a:pPr lvl="1">
              <a:buFont typeface="Wingdings" panose="05000000000000000000" pitchFamily="2" charset="2"/>
              <a:buChar char="Ø"/>
            </a:pPr>
            <a:r>
              <a:rPr lang="de-DE" b="1" dirty="0">
                <a:solidFill>
                  <a:srgbClr val="BB6041"/>
                </a:solidFill>
              </a:rPr>
              <a:t>Nachfluchtgründe</a:t>
            </a:r>
            <a:r>
              <a:rPr lang="de-DE" dirty="0"/>
              <a:t> = Gründe, die nach Ausreise entstanden sind (objektiv), oder selbst geschaffen wurden (subjektiv)</a:t>
            </a:r>
          </a:p>
          <a:p>
            <a:pPr lvl="2">
              <a:buFont typeface="Symbol" panose="05050102010706020507" pitchFamily="18" charset="2"/>
              <a:buChar char="-"/>
            </a:pPr>
            <a:r>
              <a:rPr lang="de-DE" b="1" dirty="0">
                <a:solidFill>
                  <a:srgbClr val="BB6041"/>
                </a:solidFill>
              </a:rPr>
              <a:t>Achtung!</a:t>
            </a:r>
            <a:r>
              <a:rPr lang="de-DE" dirty="0"/>
              <a:t> Subjektive Nachfluchtgründe sind in der Regel nicht zu berücksichtigen, vgl. § 28 Abs. 2 AsylG (Ausnahmen möglich)</a:t>
            </a:r>
          </a:p>
          <a:p>
            <a:pPr marL="914400" lvl="2" indent="0">
              <a:buNone/>
            </a:pPr>
            <a:endParaRPr lang="de-DE" dirty="0"/>
          </a:p>
          <a:p>
            <a:pPr lvl="1">
              <a:buFont typeface="Wingdings" panose="05000000000000000000" pitchFamily="2" charset="2"/>
              <a:buChar char="Ø"/>
            </a:pPr>
            <a:r>
              <a:rPr lang="de-DE" b="1" dirty="0">
                <a:solidFill>
                  <a:srgbClr val="BB6041"/>
                </a:solidFill>
              </a:rPr>
              <a:t>Vorverfolgung</a:t>
            </a:r>
            <a:r>
              <a:rPr lang="de-DE" dirty="0"/>
              <a:t> = Antragsteller wurde bereits verfolgt oder von Verfolgung unmittelbar bedroht.</a:t>
            </a:r>
          </a:p>
          <a:p>
            <a:pPr lvl="2">
              <a:buFont typeface="Symbol" panose="05050102010706020507" pitchFamily="18" charset="2"/>
              <a:buChar char="-"/>
            </a:pPr>
            <a:r>
              <a:rPr lang="de-DE" dirty="0"/>
              <a:t>Widerlegbare Vermutung für erneute Verfolgung!</a:t>
            </a:r>
          </a:p>
        </p:txBody>
      </p:sp>
    </p:spTree>
    <p:extLst>
      <p:ext uri="{BB962C8B-B14F-4D97-AF65-F5344CB8AC3E}">
        <p14:creationId xmlns:p14="http://schemas.microsoft.com/office/powerpoint/2010/main" val="3841157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p:nvPr/>
        </p:nvSpPr>
        <p:spPr>
          <a:xfrm>
            <a:off x="1980740" y="273352"/>
            <a:ext cx="8229627" cy="1145009"/>
          </a:xfrm>
          <a:prstGeom prst="rect">
            <a:avLst/>
          </a:prstGeom>
          <a:noFill/>
          <a:ln>
            <a:noFill/>
          </a:ln>
        </p:spPr>
        <p:txBody>
          <a:bodyPr spcFirstLastPara="1" wrap="square" lIns="0" tIns="0" rIns="0" bIns="0" anchor="ctr" anchorCtr="0">
            <a:noAutofit/>
          </a:bodyPr>
          <a:lstStyle/>
          <a:p>
            <a:pPr algn="ctr"/>
            <a:r>
              <a:rPr lang="de-DE" sz="3992" dirty="0">
                <a:solidFill>
                  <a:srgbClr val="51646A"/>
                </a:solidFill>
                <a:latin typeface="+mj-lt"/>
                <a:ea typeface="Arial"/>
                <a:cs typeface="Arial"/>
                <a:sym typeface="Arial"/>
              </a:rPr>
              <a:t>Das Asylverfahren in Deutschland</a:t>
            </a:r>
            <a:endParaRPr sz="3992" dirty="0">
              <a:solidFill>
                <a:srgbClr val="51646A"/>
              </a:solidFill>
              <a:latin typeface="+mj-lt"/>
              <a:ea typeface="Arial"/>
              <a:cs typeface="Arial"/>
              <a:sym typeface="Arial"/>
            </a:endParaRPr>
          </a:p>
        </p:txBody>
      </p:sp>
      <p:sp>
        <p:nvSpPr>
          <p:cNvPr id="86" name="Google Shape;86;p17"/>
          <p:cNvSpPr txBox="1"/>
          <p:nvPr/>
        </p:nvSpPr>
        <p:spPr>
          <a:xfrm>
            <a:off x="2620184" y="1604841"/>
            <a:ext cx="7395444" cy="4708001"/>
          </a:xfrm>
          <a:prstGeom prst="rect">
            <a:avLst/>
          </a:prstGeom>
          <a:noFill/>
          <a:ln>
            <a:noFill/>
          </a:ln>
        </p:spPr>
        <p:txBody>
          <a:bodyPr spcFirstLastPara="1" wrap="square" lIns="0" tIns="0" rIns="0" bIns="0" anchor="t" anchorCtr="0">
            <a:noAutofit/>
          </a:bodyPr>
          <a:lstStyle/>
          <a:p>
            <a:pPr marL="391910" indent="-293933">
              <a:buClr>
                <a:srgbClr val="000000"/>
              </a:buClr>
              <a:buSzPts val="3200"/>
              <a:buFont typeface="Noto Sans Symbols"/>
              <a:buAutoNum type="arabicParenR"/>
            </a:pPr>
            <a:r>
              <a:rPr lang="de-DE" sz="2903" dirty="0">
                <a:solidFill>
                  <a:srgbClr val="000000"/>
                </a:solidFill>
                <a:ea typeface="Arial"/>
                <a:cs typeface="Arial"/>
                <a:sym typeface="Arial"/>
              </a:rPr>
              <a:t> Ankunft und Registrierung</a:t>
            </a:r>
            <a:endParaRPr sz="2903" dirty="0">
              <a:solidFill>
                <a:srgbClr val="000000"/>
              </a:solidFill>
              <a:ea typeface="Arial"/>
              <a:cs typeface="Arial"/>
              <a:sym typeface="Arial"/>
            </a:endParaRPr>
          </a:p>
          <a:p>
            <a:pPr marL="391910" indent="-293933">
              <a:buClr>
                <a:srgbClr val="000000"/>
              </a:buClr>
              <a:buSzPts val="3200"/>
              <a:buFont typeface="Noto Sans Symbols"/>
              <a:buAutoNum type="arabicParenR"/>
            </a:pPr>
            <a:r>
              <a:rPr lang="de-DE" sz="2903" dirty="0">
                <a:solidFill>
                  <a:srgbClr val="000000"/>
                </a:solidFill>
                <a:ea typeface="Arial"/>
                <a:cs typeface="Arial"/>
                <a:sym typeface="Arial"/>
              </a:rPr>
              <a:t> Erstverteilung der Asylsuchenden</a:t>
            </a:r>
            <a:endParaRPr sz="2903" dirty="0">
              <a:solidFill>
                <a:srgbClr val="000000"/>
              </a:solidFill>
              <a:ea typeface="Arial"/>
              <a:cs typeface="Arial"/>
              <a:sym typeface="Arial"/>
            </a:endParaRPr>
          </a:p>
          <a:p>
            <a:pPr marL="391910" indent="-293933">
              <a:buClr>
                <a:srgbClr val="000000"/>
              </a:buClr>
              <a:buSzPts val="3200"/>
              <a:buFont typeface="Noto Sans Symbols"/>
              <a:buAutoNum type="arabicParenR"/>
            </a:pPr>
            <a:r>
              <a:rPr lang="de-DE" sz="2903" dirty="0">
                <a:solidFill>
                  <a:srgbClr val="000000"/>
                </a:solidFill>
                <a:ea typeface="Arial"/>
                <a:cs typeface="Arial"/>
                <a:sym typeface="Arial"/>
              </a:rPr>
              <a:t> Zuständige Aufnahmeeinrichtung</a:t>
            </a:r>
            <a:endParaRPr sz="2903" dirty="0">
              <a:solidFill>
                <a:srgbClr val="000000"/>
              </a:solidFill>
              <a:ea typeface="Arial"/>
              <a:cs typeface="Arial"/>
              <a:sym typeface="Arial"/>
            </a:endParaRPr>
          </a:p>
          <a:p>
            <a:pPr marL="391910" indent="-293933">
              <a:buClr>
                <a:srgbClr val="000000"/>
              </a:buClr>
              <a:buSzPts val="3200"/>
              <a:buFont typeface="Noto Sans Symbols"/>
              <a:buAutoNum type="arabicParenR"/>
            </a:pPr>
            <a:r>
              <a:rPr lang="de-DE" sz="2903" dirty="0">
                <a:solidFill>
                  <a:srgbClr val="000000"/>
                </a:solidFill>
                <a:ea typeface="Arial"/>
                <a:cs typeface="Arial"/>
                <a:sym typeface="Arial"/>
              </a:rPr>
              <a:t> Persönliche Asylantragstellung </a:t>
            </a:r>
            <a:endParaRPr sz="2903" dirty="0">
              <a:solidFill>
                <a:srgbClr val="000000"/>
              </a:solidFill>
              <a:ea typeface="Arial"/>
              <a:cs typeface="Arial"/>
              <a:sym typeface="Arial"/>
            </a:endParaRPr>
          </a:p>
          <a:p>
            <a:pPr marL="391910" indent="-293933">
              <a:buClr>
                <a:srgbClr val="000000"/>
              </a:buClr>
              <a:buSzPts val="3200"/>
              <a:buFont typeface="Noto Sans Symbols"/>
              <a:buAutoNum type="arabicParenR"/>
            </a:pPr>
            <a:r>
              <a:rPr lang="de-DE" sz="2903" dirty="0">
                <a:solidFill>
                  <a:srgbClr val="000000"/>
                </a:solidFill>
                <a:ea typeface="Arial"/>
                <a:cs typeface="Arial"/>
                <a:sym typeface="Arial"/>
              </a:rPr>
              <a:t> Prüfung des Dublin-Verfahrens</a:t>
            </a:r>
            <a:endParaRPr sz="2903" dirty="0">
              <a:solidFill>
                <a:srgbClr val="000000"/>
              </a:solidFill>
              <a:ea typeface="Arial"/>
              <a:cs typeface="Arial"/>
              <a:sym typeface="Arial"/>
            </a:endParaRPr>
          </a:p>
          <a:p>
            <a:pPr marL="391910" indent="-293933">
              <a:buClr>
                <a:srgbClr val="000000"/>
              </a:buClr>
              <a:buSzPts val="3200"/>
              <a:buFont typeface="Noto Sans Symbols"/>
              <a:buAutoNum type="arabicParenR"/>
            </a:pPr>
            <a:r>
              <a:rPr lang="de-DE" sz="2903" dirty="0">
                <a:solidFill>
                  <a:srgbClr val="000000"/>
                </a:solidFill>
                <a:ea typeface="Arial"/>
                <a:cs typeface="Arial"/>
                <a:sym typeface="Arial"/>
              </a:rPr>
              <a:t> </a:t>
            </a:r>
            <a:r>
              <a:rPr lang="de-DE" sz="2903" dirty="0">
                <a:solidFill>
                  <a:srgbClr val="C1442C"/>
                </a:solidFill>
                <a:ea typeface="Arial"/>
                <a:cs typeface="Arial"/>
                <a:sym typeface="Arial"/>
              </a:rPr>
              <a:t>Persönliche Anhörung</a:t>
            </a:r>
            <a:endParaRPr sz="2903" dirty="0">
              <a:solidFill>
                <a:srgbClr val="000000"/>
              </a:solidFill>
              <a:ea typeface="Arial"/>
              <a:cs typeface="Arial"/>
              <a:sym typeface="Arial"/>
            </a:endParaRPr>
          </a:p>
          <a:p>
            <a:pPr marL="391910" indent="-293933">
              <a:buClr>
                <a:srgbClr val="000000"/>
              </a:buClr>
              <a:buSzPts val="3200"/>
              <a:buFont typeface="Noto Sans Symbols"/>
              <a:buAutoNum type="arabicParenR"/>
            </a:pPr>
            <a:r>
              <a:rPr lang="de-DE" sz="2903" dirty="0">
                <a:solidFill>
                  <a:srgbClr val="C1442C"/>
                </a:solidFill>
                <a:ea typeface="Arial"/>
                <a:cs typeface="Arial"/>
                <a:sym typeface="Arial"/>
              </a:rPr>
              <a:t> Entscheidung des BAMF</a:t>
            </a:r>
            <a:endParaRPr sz="2903" dirty="0">
              <a:solidFill>
                <a:srgbClr val="000000"/>
              </a:solidFill>
              <a:ea typeface="Arial"/>
              <a:cs typeface="Arial"/>
              <a:sym typeface="Arial"/>
            </a:endParaRPr>
          </a:p>
          <a:p>
            <a:pPr marL="391910" indent="-293933">
              <a:buClr>
                <a:srgbClr val="000000"/>
              </a:buClr>
              <a:buSzPts val="3200"/>
              <a:buFont typeface="Noto Sans Symbols"/>
              <a:buAutoNum type="arabicParenR"/>
            </a:pPr>
            <a:r>
              <a:rPr lang="de-DE" sz="2903" dirty="0">
                <a:solidFill>
                  <a:srgbClr val="C1442C"/>
                </a:solidFill>
                <a:ea typeface="Arial"/>
                <a:cs typeface="Arial"/>
                <a:sym typeface="Arial"/>
              </a:rPr>
              <a:t> Schutzformen</a:t>
            </a:r>
            <a:endParaRPr sz="2903" dirty="0">
              <a:solidFill>
                <a:srgbClr val="000000"/>
              </a:solidFill>
              <a:ea typeface="Arial"/>
              <a:cs typeface="Arial"/>
              <a:sym typeface="Arial"/>
            </a:endParaRPr>
          </a:p>
          <a:p>
            <a:pPr marL="391910" indent="-293933">
              <a:buClr>
                <a:srgbClr val="000000"/>
              </a:buClr>
              <a:buSzPts val="3200"/>
              <a:buFont typeface="Noto Sans Symbols"/>
              <a:buAutoNum type="arabicParenR"/>
            </a:pPr>
            <a:r>
              <a:rPr lang="de-DE" sz="2903" dirty="0">
                <a:solidFill>
                  <a:srgbClr val="C1442C"/>
                </a:solidFill>
                <a:ea typeface="Arial"/>
                <a:cs typeface="Arial"/>
                <a:sym typeface="Arial"/>
              </a:rPr>
              <a:t> Rechtsmittel gegen die Entscheidung</a:t>
            </a:r>
            <a:endParaRPr sz="2903" dirty="0">
              <a:solidFill>
                <a:srgbClr val="000000"/>
              </a:solidFill>
              <a:ea typeface="Arial"/>
              <a:cs typeface="Arial"/>
              <a:sym typeface="Arial"/>
            </a:endParaRPr>
          </a:p>
          <a:p>
            <a:pPr marL="391910" indent="-293933">
              <a:buClr>
                <a:srgbClr val="000000"/>
              </a:buClr>
              <a:buSzPts val="3200"/>
              <a:buFont typeface="Noto Sans Symbols"/>
              <a:buAutoNum type="arabicParenR"/>
            </a:pPr>
            <a:r>
              <a:rPr lang="de-DE" sz="2903" dirty="0"/>
              <a:t> </a:t>
            </a:r>
            <a:r>
              <a:rPr lang="de-DE" sz="2903" dirty="0">
                <a:solidFill>
                  <a:srgbClr val="000000"/>
                </a:solidFill>
                <a:ea typeface="Arial"/>
                <a:cs typeface="Arial"/>
                <a:sym typeface="Arial"/>
              </a:rPr>
              <a:t>Ausgang des Asylverfahrens</a:t>
            </a:r>
            <a:endParaRPr sz="2903" dirty="0">
              <a:solidFill>
                <a:srgbClr val="000000"/>
              </a:solidFil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A81051-B6E9-D0E1-96A3-658BD28D5B23}"/>
              </a:ext>
            </a:extLst>
          </p:cNvPr>
          <p:cNvSpPr>
            <a:spLocks noGrp="1"/>
          </p:cNvSpPr>
          <p:nvPr>
            <p:ph type="title"/>
          </p:nvPr>
        </p:nvSpPr>
        <p:spPr/>
        <p:txBody>
          <a:bodyPr>
            <a:normAutofit/>
          </a:bodyPr>
          <a:lstStyle/>
          <a:p>
            <a:pPr algn="ctr"/>
            <a:r>
              <a:rPr lang="de-DE" sz="3990" dirty="0">
                <a:solidFill>
                  <a:srgbClr val="51646A"/>
                </a:solidFill>
              </a:rPr>
              <a:t>Verfolgungsgrund, vgl. § 3b AsylG</a:t>
            </a:r>
          </a:p>
        </p:txBody>
      </p:sp>
      <p:sp>
        <p:nvSpPr>
          <p:cNvPr id="3" name="Inhaltsplatzhalter 2">
            <a:extLst>
              <a:ext uri="{FF2B5EF4-FFF2-40B4-BE49-F238E27FC236}">
                <a16:creationId xmlns:a16="http://schemas.microsoft.com/office/drawing/2014/main" id="{8CCEE047-FAC4-C3E6-A2DB-59669A217EF4}"/>
              </a:ext>
            </a:extLst>
          </p:cNvPr>
          <p:cNvSpPr>
            <a:spLocks noGrp="1"/>
          </p:cNvSpPr>
          <p:nvPr>
            <p:ph idx="1"/>
          </p:nvPr>
        </p:nvSpPr>
        <p:spPr>
          <a:xfrm>
            <a:off x="838200" y="1287379"/>
            <a:ext cx="10515600" cy="4889584"/>
          </a:xfrm>
        </p:spPr>
        <p:txBody>
          <a:bodyPr>
            <a:normAutofit fontScale="77500" lnSpcReduction="20000"/>
          </a:bodyPr>
          <a:lstStyle/>
          <a:p>
            <a:endParaRPr lang="de-DE" dirty="0"/>
          </a:p>
          <a:p>
            <a:r>
              <a:rPr lang="de-DE" dirty="0"/>
              <a:t>Rassistische Diskriminierung</a:t>
            </a:r>
          </a:p>
          <a:p>
            <a:r>
              <a:rPr lang="de-DE" dirty="0"/>
              <a:t>Religion</a:t>
            </a:r>
          </a:p>
          <a:p>
            <a:r>
              <a:rPr lang="de-DE" dirty="0"/>
              <a:t>Nationalität </a:t>
            </a:r>
          </a:p>
          <a:p>
            <a:r>
              <a:rPr lang="de-DE" dirty="0"/>
              <a:t>Politische Überzeugung</a:t>
            </a:r>
          </a:p>
          <a:p>
            <a:r>
              <a:rPr lang="de-DE" dirty="0"/>
              <a:t>Zugehörigkeit zu sozialer Gruppe</a:t>
            </a:r>
          </a:p>
          <a:p>
            <a:endParaRPr lang="de-DE" dirty="0"/>
          </a:p>
          <a:p>
            <a:pPr marL="0" indent="0">
              <a:buNone/>
            </a:pPr>
            <a:r>
              <a:rPr lang="de-DE" kern="100" dirty="0">
                <a:effectLst/>
                <a:ea typeface="Calibri" panose="020F0502020204030204" pitchFamily="34" charset="0"/>
                <a:cs typeface="Calibri" panose="020F0502020204030204" pitchFamily="34" charset="0"/>
              </a:rPr>
              <a:t>→ Zuschreibung der Merkmale durch Verfolgungsakteur genügt,</a:t>
            </a:r>
            <a:r>
              <a:rPr lang="de-DE" kern="100" dirty="0">
                <a:ea typeface="Calibri" panose="020F0502020204030204" pitchFamily="34" charset="0"/>
                <a:cs typeface="Calibri" panose="020F0502020204030204" pitchFamily="34" charset="0"/>
              </a:rPr>
              <a:t> vgl. § 3b Abs. 2 AsylG</a:t>
            </a:r>
          </a:p>
          <a:p>
            <a:pPr marL="0" indent="0">
              <a:buNone/>
            </a:pPr>
            <a:endParaRPr lang="de-DE" kern="100" dirty="0">
              <a:effectLst/>
              <a:ea typeface="Calibri" panose="020F0502020204030204" pitchFamily="34" charset="0"/>
              <a:cs typeface="Calibri" panose="020F0502020204030204" pitchFamily="34" charset="0"/>
            </a:endParaRPr>
          </a:p>
          <a:p>
            <a:pPr marL="0" indent="0">
              <a:buNone/>
            </a:pPr>
            <a:r>
              <a:rPr lang="de-DE" u="sng" kern="100" dirty="0">
                <a:ea typeface="Calibri" panose="020F0502020204030204" pitchFamily="34" charset="0"/>
                <a:cs typeface="Calibri" panose="020F0502020204030204" pitchFamily="34" charset="0"/>
              </a:rPr>
              <a:t>Erforderlich ist Verknüpfung zwischen Verfolgungsgrund und Verfolgungshandlung: </a:t>
            </a:r>
          </a:p>
          <a:p>
            <a:pPr marL="0" indent="0">
              <a:buNone/>
            </a:pPr>
            <a:r>
              <a:rPr lang="de-DE" kern="100" dirty="0">
                <a:ea typeface="Calibri" panose="020F0502020204030204" pitchFamily="34" charset="0"/>
                <a:cs typeface="Calibri" panose="020F0502020204030204" pitchFamily="34" charset="0"/>
              </a:rPr>
              <a:t>Drohende Verfolgungshandlung/mangelnder Schutz gerade wegen des (vermeintlichen)</a:t>
            </a:r>
          </a:p>
          <a:p>
            <a:pPr marL="0" indent="0">
              <a:buNone/>
            </a:pPr>
            <a:r>
              <a:rPr lang="de-DE" kern="100" dirty="0">
                <a:ea typeface="Calibri" panose="020F0502020204030204" pitchFamily="34" charset="0"/>
                <a:cs typeface="Calibri" panose="020F0502020204030204" pitchFamily="34" charset="0"/>
              </a:rPr>
              <a:t>Verfolgungsgrundes</a:t>
            </a:r>
          </a:p>
          <a:p>
            <a:pPr marL="0" indent="0">
              <a:buNone/>
            </a:pPr>
            <a:endParaRPr lang="de-DE" kern="100" dirty="0">
              <a:effectLst/>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59343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36B72-9804-49CE-5847-B4B65D995F80}"/>
              </a:ext>
            </a:extLst>
          </p:cNvPr>
          <p:cNvSpPr>
            <a:spLocks noGrp="1"/>
          </p:cNvSpPr>
          <p:nvPr>
            <p:ph type="title"/>
          </p:nvPr>
        </p:nvSpPr>
        <p:spPr>
          <a:xfrm>
            <a:off x="876693" y="264317"/>
            <a:ext cx="8717881" cy="1616203"/>
          </a:xfrm>
        </p:spPr>
        <p:txBody>
          <a:bodyPr anchor="b">
            <a:noAutofit/>
          </a:bodyPr>
          <a:lstStyle/>
          <a:p>
            <a:r>
              <a:rPr lang="de-DE" sz="3990" dirty="0">
                <a:solidFill>
                  <a:srgbClr val="51646A"/>
                </a:solidFill>
              </a:rPr>
              <a:t>Kein effektiver Rechtsschutz im Herkunftsland, vgl. §§ 3d, 3e AsylG</a:t>
            </a:r>
          </a:p>
        </p:txBody>
      </p:sp>
      <p:sp>
        <p:nvSpPr>
          <p:cNvPr id="3" name="Inhaltsplatzhalter 2">
            <a:extLst>
              <a:ext uri="{FF2B5EF4-FFF2-40B4-BE49-F238E27FC236}">
                <a16:creationId xmlns:a16="http://schemas.microsoft.com/office/drawing/2014/main" id="{9EDB143B-0FE7-C530-3FDC-A6B3AFAE2BB2}"/>
              </a:ext>
            </a:extLst>
          </p:cNvPr>
          <p:cNvSpPr>
            <a:spLocks noGrp="1"/>
          </p:cNvSpPr>
          <p:nvPr>
            <p:ph idx="1"/>
          </p:nvPr>
        </p:nvSpPr>
        <p:spPr>
          <a:xfrm>
            <a:off x="876692" y="1999788"/>
            <a:ext cx="7803482" cy="4977479"/>
          </a:xfrm>
        </p:spPr>
        <p:txBody>
          <a:bodyPr anchor="t">
            <a:noAutofit/>
          </a:bodyPr>
          <a:lstStyle/>
          <a:p>
            <a:pPr marL="0" indent="0">
              <a:buNone/>
            </a:pPr>
            <a:r>
              <a:rPr lang="de-DE" sz="2000" u="sng" dirty="0"/>
              <a:t>Voraussetzung</a:t>
            </a:r>
            <a:r>
              <a:rPr lang="de-DE" sz="2000" dirty="0"/>
              <a:t>: </a:t>
            </a:r>
          </a:p>
          <a:p>
            <a:pPr marL="0" indent="0">
              <a:buNone/>
            </a:pPr>
            <a:endParaRPr lang="de-DE" sz="2000" dirty="0"/>
          </a:p>
          <a:p>
            <a:r>
              <a:rPr lang="de-DE" sz="2000" b="1" dirty="0"/>
              <a:t>Sicheres Gebiet</a:t>
            </a:r>
            <a:r>
              <a:rPr lang="de-DE" sz="2000" dirty="0"/>
              <a:t>: keine Verfolgungsgefahr oder effektiver und dauerhafter Schutz durch relevante Schutzakteure (vgl. § 3d AsylG)</a:t>
            </a:r>
          </a:p>
          <a:p>
            <a:endParaRPr lang="de-DE" sz="2000" dirty="0"/>
          </a:p>
          <a:p>
            <a:r>
              <a:rPr lang="de-DE" sz="2000" dirty="0"/>
              <a:t>Person kann </a:t>
            </a:r>
            <a:r>
              <a:rPr lang="de-DE" sz="2000" b="1" dirty="0"/>
              <a:t>sicher und legal </a:t>
            </a:r>
            <a:r>
              <a:rPr lang="de-DE" sz="2000" dirty="0"/>
              <a:t>in sicheren Teil des Landes </a:t>
            </a:r>
            <a:r>
              <a:rPr lang="de-DE" sz="2000" b="1" dirty="0"/>
              <a:t>reisen</a:t>
            </a:r>
            <a:r>
              <a:rPr lang="de-DE" sz="2000" dirty="0"/>
              <a:t> und</a:t>
            </a:r>
          </a:p>
          <a:p>
            <a:endParaRPr lang="de-DE" sz="2000" dirty="0"/>
          </a:p>
          <a:p>
            <a:r>
              <a:rPr lang="de-DE" sz="2000" dirty="0"/>
              <a:t>Niederlassung dort muss </a:t>
            </a:r>
            <a:r>
              <a:rPr lang="de-DE" sz="2000" b="1" dirty="0"/>
              <a:t>vernünftigerweise erwartet werden können</a:t>
            </a:r>
            <a:r>
              <a:rPr lang="de-DE" sz="2000" dirty="0"/>
              <a:t>:</a:t>
            </a:r>
          </a:p>
          <a:p>
            <a:pPr lvl="1">
              <a:buFont typeface="Wingdings" panose="05000000000000000000" pitchFamily="2" charset="2"/>
              <a:buChar char="Ø"/>
            </a:pPr>
            <a:r>
              <a:rPr lang="de-DE" sz="2000" dirty="0"/>
              <a:t>Achtung grundlegender MR</a:t>
            </a:r>
          </a:p>
          <a:p>
            <a:pPr lvl="1">
              <a:buFont typeface="Wingdings" panose="05000000000000000000" pitchFamily="2" charset="2"/>
              <a:buChar char="Ø"/>
            </a:pPr>
            <a:r>
              <a:rPr lang="de-DE" sz="2000" dirty="0"/>
              <a:t>Keine unangemessene Härte auch bei Berücksichtigung persönlicher Umstände</a:t>
            </a:r>
          </a:p>
          <a:p>
            <a:pPr lvl="1">
              <a:buFont typeface="Wingdings" panose="05000000000000000000" pitchFamily="2" charset="2"/>
              <a:buChar char="Ø"/>
            </a:pPr>
            <a:r>
              <a:rPr lang="de-DE" sz="2000" dirty="0"/>
              <a:t>Existenzsicherung ((-), wenn nur existenzielle Notlage vermieden wird)</a:t>
            </a:r>
          </a:p>
        </p:txBody>
      </p:sp>
      <p:pic>
        <p:nvPicPr>
          <p:cNvPr id="5" name="Grafik 4">
            <a:extLst>
              <a:ext uri="{FF2B5EF4-FFF2-40B4-BE49-F238E27FC236}">
                <a16:creationId xmlns:a16="http://schemas.microsoft.com/office/drawing/2014/main" id="{3B39A0C7-69A3-BAAC-714C-E8F77AD1CD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1358" y="2245012"/>
            <a:ext cx="2728420" cy="2367976"/>
          </a:xfrm>
          <a:prstGeom prst="rect">
            <a:avLst/>
          </a:prstGeom>
        </p:spPr>
      </p:pic>
      <p:grpSp>
        <p:nvGrpSpPr>
          <p:cNvPr id="10" name="Group 9">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1" name="Rectangle 10">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6948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18276" y="729523"/>
            <a:ext cx="6858000" cy="5398953"/>
          </a:xfrm>
          <a:prstGeom prst="rect">
            <a:avLst/>
          </a:prstGeom>
          <a:ln>
            <a:noFill/>
          </a:ln>
          <a:effectLst>
            <a:outerShdw blurRad="419100" dist="152400" sx="94000" sy="940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2458B97-AC27-ABA2-5599-41A82EA56963}"/>
              </a:ext>
            </a:extLst>
          </p:cNvPr>
          <p:cNvSpPr>
            <a:spLocks noGrp="1"/>
          </p:cNvSpPr>
          <p:nvPr>
            <p:ph type="title"/>
          </p:nvPr>
        </p:nvSpPr>
        <p:spPr>
          <a:xfrm>
            <a:off x="732447" y="768630"/>
            <a:ext cx="4502161" cy="2072853"/>
          </a:xfrm>
        </p:spPr>
        <p:txBody>
          <a:bodyPr anchor="t">
            <a:noAutofit/>
          </a:bodyPr>
          <a:lstStyle/>
          <a:p>
            <a:r>
              <a:rPr lang="de-DE" sz="3990" dirty="0">
                <a:solidFill>
                  <a:srgbClr val="51646A"/>
                </a:solidFill>
              </a:rPr>
              <a:t>Ausschluss- oder Beendigungsgründe, </a:t>
            </a:r>
            <a:r>
              <a:rPr lang="de-DE" sz="3200" dirty="0">
                <a:solidFill>
                  <a:srgbClr val="51646A"/>
                </a:solidFill>
              </a:rPr>
              <a:t>vgl. § 3 Abs. 2, Abs. 3, Abs. 4, §§ 72, 73 AsylG</a:t>
            </a:r>
          </a:p>
        </p:txBody>
      </p:sp>
      <p:pic>
        <p:nvPicPr>
          <p:cNvPr id="5" name="Grafik 4" descr="Hochspannung mit einfarbiger Füllung">
            <a:extLst>
              <a:ext uri="{FF2B5EF4-FFF2-40B4-BE49-F238E27FC236}">
                <a16:creationId xmlns:a16="http://schemas.microsoft.com/office/drawing/2014/main" id="{10C495CA-97CC-0816-4D18-3BF8B2E934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6764" y="3429000"/>
            <a:ext cx="2666998" cy="2666998"/>
          </a:xfrm>
          <a:prstGeom prst="rect">
            <a:avLst/>
          </a:prstGeom>
        </p:spPr>
      </p:pic>
      <p:sp>
        <p:nvSpPr>
          <p:cNvPr id="3" name="Inhaltsplatzhalter 2">
            <a:extLst>
              <a:ext uri="{FF2B5EF4-FFF2-40B4-BE49-F238E27FC236}">
                <a16:creationId xmlns:a16="http://schemas.microsoft.com/office/drawing/2014/main" id="{6CAFBDAE-08BF-F94D-27AE-28468ED07045}"/>
              </a:ext>
            </a:extLst>
          </p:cNvPr>
          <p:cNvSpPr>
            <a:spLocks noGrp="1"/>
          </p:cNvSpPr>
          <p:nvPr>
            <p:ph idx="1"/>
          </p:nvPr>
        </p:nvSpPr>
        <p:spPr>
          <a:xfrm>
            <a:off x="6096000" y="785366"/>
            <a:ext cx="5257797" cy="5310632"/>
          </a:xfrm>
        </p:spPr>
        <p:txBody>
          <a:bodyPr anchor="ctr">
            <a:normAutofit/>
          </a:bodyPr>
          <a:lstStyle/>
          <a:p>
            <a:r>
              <a:rPr lang="de-DE" sz="2000" dirty="0"/>
              <a:t>Schwerwiegende Verbrechen (z.B. Kriegsverbrechen)</a:t>
            </a:r>
          </a:p>
          <a:p>
            <a:endParaRPr lang="de-DE" sz="2000" dirty="0"/>
          </a:p>
          <a:p>
            <a:r>
              <a:rPr lang="de-DE" sz="2000" dirty="0"/>
              <a:t>Schutz durch Internationale Organisationen (Ausnahme: UNHCR)</a:t>
            </a:r>
          </a:p>
          <a:p>
            <a:endParaRPr lang="de-DE" sz="2000" dirty="0"/>
          </a:p>
          <a:p>
            <a:r>
              <a:rPr lang="de-DE" sz="2000" dirty="0"/>
              <a:t>Gefahr für die öffentliche Sicherheit</a:t>
            </a:r>
          </a:p>
          <a:p>
            <a:endParaRPr lang="de-DE" sz="2000" dirty="0"/>
          </a:p>
          <a:p>
            <a:r>
              <a:rPr lang="de-DE" sz="2000" dirty="0"/>
              <a:t>Erneute Niederlassung im Herkunftsland</a:t>
            </a:r>
          </a:p>
          <a:p>
            <a:endParaRPr lang="de-DE" sz="2000" dirty="0"/>
          </a:p>
          <a:p>
            <a:r>
              <a:rPr lang="de-DE" sz="2000" dirty="0"/>
              <a:t>…</a:t>
            </a:r>
          </a:p>
          <a:p>
            <a:endParaRPr lang="de-DE" sz="2000" dirty="0"/>
          </a:p>
        </p:txBody>
      </p:sp>
    </p:spTree>
    <p:extLst>
      <p:ext uri="{BB962C8B-B14F-4D97-AF65-F5344CB8AC3E}">
        <p14:creationId xmlns:p14="http://schemas.microsoft.com/office/powerpoint/2010/main" val="4084938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77A92-8F33-53FC-CFBF-2746D4ED08DF}"/>
              </a:ext>
            </a:extLst>
          </p:cNvPr>
          <p:cNvSpPr>
            <a:spLocks noGrp="1"/>
          </p:cNvSpPr>
          <p:nvPr>
            <p:ph type="title"/>
          </p:nvPr>
        </p:nvSpPr>
        <p:spPr>
          <a:xfrm>
            <a:off x="1320248" y="279279"/>
            <a:ext cx="9551504" cy="1325563"/>
          </a:xfrm>
        </p:spPr>
        <p:txBody>
          <a:bodyPr/>
          <a:lstStyle/>
          <a:p>
            <a:r>
              <a:rPr lang="de-DE" sz="3992" dirty="0">
                <a:solidFill>
                  <a:srgbClr val="51646A"/>
                </a:solidFill>
              </a:rPr>
              <a:t>Rechtliche Folgen der Flüchtlingsanerkennung</a:t>
            </a:r>
          </a:p>
        </p:txBody>
      </p:sp>
      <p:sp>
        <p:nvSpPr>
          <p:cNvPr id="3" name="Textplatzhalter 2">
            <a:extLst>
              <a:ext uri="{FF2B5EF4-FFF2-40B4-BE49-F238E27FC236}">
                <a16:creationId xmlns:a16="http://schemas.microsoft.com/office/drawing/2014/main" id="{933378BC-7664-33C5-9019-23D034F5039B}"/>
              </a:ext>
            </a:extLst>
          </p:cNvPr>
          <p:cNvSpPr>
            <a:spLocks noGrp="1"/>
          </p:cNvSpPr>
          <p:nvPr>
            <p:ph type="body" idx="1"/>
          </p:nvPr>
        </p:nvSpPr>
        <p:spPr>
          <a:xfrm>
            <a:off x="1980740" y="1604842"/>
            <a:ext cx="8544032" cy="4318880"/>
          </a:xfrm>
        </p:spPr>
        <p:txBody>
          <a:bodyPr>
            <a:normAutofit fontScale="92500" lnSpcReduction="20000"/>
          </a:bodyPr>
          <a:lstStyle/>
          <a:p>
            <a:pPr>
              <a:buFont typeface="Arial" panose="020B0604020202020204" pitchFamily="34" charset="0"/>
              <a:buChar char="•"/>
            </a:pPr>
            <a:r>
              <a:rPr lang="de-DE" sz="2177" dirty="0"/>
              <a:t>Aufenthaltserlaubnis für drei Jahre</a:t>
            </a:r>
          </a:p>
          <a:p>
            <a:pPr>
              <a:buFont typeface="Arial" panose="020B0604020202020204" pitchFamily="34" charset="0"/>
              <a:buChar char="•"/>
            </a:pPr>
            <a:endParaRPr lang="de-DE" sz="2177" dirty="0"/>
          </a:p>
          <a:p>
            <a:pPr>
              <a:buFont typeface="Arial" panose="020B0604020202020204" pitchFamily="34" charset="0"/>
              <a:buChar char="•"/>
            </a:pPr>
            <a:r>
              <a:rPr lang="de-DE" sz="2177" dirty="0"/>
              <a:t>Niederlassungserlaubnis kann bei Vorliegen der entsprechenden Voraussetzungen nach fünf Jahren erteilt werden</a:t>
            </a:r>
          </a:p>
          <a:p>
            <a:pPr>
              <a:buFont typeface="Arial" panose="020B0604020202020204" pitchFamily="34" charset="0"/>
              <a:buChar char="•"/>
            </a:pPr>
            <a:endParaRPr lang="de-DE" sz="2177" dirty="0"/>
          </a:p>
          <a:p>
            <a:pPr>
              <a:buFont typeface="Arial" panose="020B0604020202020204" pitchFamily="34" charset="0"/>
              <a:buChar char="•"/>
            </a:pPr>
            <a:r>
              <a:rPr lang="de-DE" sz="2177" dirty="0"/>
              <a:t>Verkürzung auf drei Jahre, wenn die deutsche Sprache beherrscht wird (Niveau C 1 des Gemeinsamen Europäischen Referenzrahmens für Sprachen) und der Lebensunterhalt weit überwiegend gesichert ist.</a:t>
            </a:r>
          </a:p>
          <a:p>
            <a:pPr>
              <a:buFont typeface="Arial" panose="020B0604020202020204" pitchFamily="34" charset="0"/>
              <a:buChar char="•"/>
            </a:pPr>
            <a:endParaRPr lang="de-DE" sz="2177" dirty="0"/>
          </a:p>
          <a:p>
            <a:pPr>
              <a:buFont typeface="Arial" panose="020B0604020202020204" pitchFamily="34" charset="0"/>
              <a:buChar char="•"/>
            </a:pPr>
            <a:r>
              <a:rPr lang="de-DE" sz="2177" dirty="0"/>
              <a:t>unbeschränkter Arbeitsmarktzugang - Erwerbstätigkeit gestattet</a:t>
            </a:r>
          </a:p>
          <a:p>
            <a:pPr>
              <a:buFont typeface="Arial" panose="020B0604020202020204" pitchFamily="34" charset="0"/>
              <a:buChar char="•"/>
            </a:pPr>
            <a:endParaRPr lang="de-DE" sz="2177" dirty="0"/>
          </a:p>
          <a:p>
            <a:pPr>
              <a:buFont typeface="Arial" panose="020B0604020202020204" pitchFamily="34" charset="0"/>
              <a:buChar char="•"/>
            </a:pPr>
            <a:r>
              <a:rPr lang="de-DE" sz="2177" dirty="0"/>
              <a:t>Anspruch auf privilegierten Familiennachzug (keine Sicherung des Lebensunterhalts erforderlich, ausreichender Wohnraum muss nicht nachgewiesen werden)</a:t>
            </a:r>
          </a:p>
          <a:p>
            <a:endParaRPr lang="de-DE" dirty="0"/>
          </a:p>
        </p:txBody>
      </p:sp>
    </p:spTree>
    <p:extLst>
      <p:ext uri="{BB962C8B-B14F-4D97-AF65-F5344CB8AC3E}">
        <p14:creationId xmlns:p14="http://schemas.microsoft.com/office/powerpoint/2010/main" val="231815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5F04852-41B0-82B0-EBD6-79C1361F37D5}"/>
              </a:ext>
            </a:extLst>
          </p:cNvPr>
          <p:cNvPicPr>
            <a:picLocks noChangeAspect="1"/>
          </p:cNvPicPr>
          <p:nvPr/>
        </p:nvPicPr>
        <p:blipFill>
          <a:blip r:embed="rId3"/>
          <a:stretch>
            <a:fillRect/>
          </a:stretch>
        </p:blipFill>
        <p:spPr>
          <a:xfrm>
            <a:off x="1469570" y="168672"/>
            <a:ext cx="9669959" cy="5775652"/>
          </a:xfrm>
          <a:prstGeom prst="rect">
            <a:avLst/>
          </a:prstGeom>
        </p:spPr>
      </p:pic>
      <p:sp>
        <p:nvSpPr>
          <p:cNvPr id="2" name="Ellipse 1">
            <a:extLst>
              <a:ext uri="{FF2B5EF4-FFF2-40B4-BE49-F238E27FC236}">
                <a16:creationId xmlns:a16="http://schemas.microsoft.com/office/drawing/2014/main" id="{58A08131-FDD7-8673-F7AB-2D77A14BCF22}"/>
              </a:ext>
            </a:extLst>
          </p:cNvPr>
          <p:cNvSpPr/>
          <p:nvPr/>
        </p:nvSpPr>
        <p:spPr>
          <a:xfrm>
            <a:off x="3870960" y="3881120"/>
            <a:ext cx="1127760" cy="1016000"/>
          </a:xfrm>
          <a:prstGeom prst="ellipse">
            <a:avLst/>
          </a:prstGeom>
          <a:noFill/>
          <a:ln w="38100">
            <a:solidFill>
              <a:srgbClr val="FF0000"/>
            </a:solidFill>
          </a:ln>
          <a:effectLst>
            <a:glow rad="228600">
              <a:srgbClr val="FF0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037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E26E059-5822-4E02-9C3E-5AB1E5754F19}"/>
              </a:ext>
            </a:extLst>
          </p:cNvPr>
          <p:cNvPicPr>
            <a:picLocks noChangeAspect="1"/>
          </p:cNvPicPr>
          <p:nvPr/>
        </p:nvPicPr>
        <p:blipFill>
          <a:blip r:embed="rId3"/>
          <a:stretch>
            <a:fillRect/>
          </a:stretch>
        </p:blipFill>
        <p:spPr>
          <a:xfrm>
            <a:off x="3191354" y="1315871"/>
            <a:ext cx="5809291" cy="2113129"/>
          </a:xfrm>
          <a:prstGeom prst="rect">
            <a:avLst/>
          </a:prstGeom>
        </p:spPr>
      </p:pic>
      <p:sp>
        <p:nvSpPr>
          <p:cNvPr id="2" name="Titel 1">
            <a:extLst>
              <a:ext uri="{FF2B5EF4-FFF2-40B4-BE49-F238E27FC236}">
                <a16:creationId xmlns:a16="http://schemas.microsoft.com/office/drawing/2014/main" id="{2667962B-1098-56D4-E576-FB1432C86AF6}"/>
              </a:ext>
            </a:extLst>
          </p:cNvPr>
          <p:cNvSpPr>
            <a:spLocks noGrp="1"/>
          </p:cNvSpPr>
          <p:nvPr>
            <p:ph type="title"/>
          </p:nvPr>
        </p:nvSpPr>
        <p:spPr>
          <a:xfrm>
            <a:off x="838200" y="166345"/>
            <a:ext cx="10515600" cy="1325563"/>
          </a:xfrm>
        </p:spPr>
        <p:txBody>
          <a:bodyPr>
            <a:normAutofit/>
          </a:bodyPr>
          <a:lstStyle/>
          <a:p>
            <a:pPr algn="ctr"/>
            <a:r>
              <a:rPr lang="de-DE" sz="3990" dirty="0">
                <a:solidFill>
                  <a:srgbClr val="51646A"/>
                </a:solidFill>
              </a:rPr>
              <a:t>Die Asylberechtigung Art. 16a GG</a:t>
            </a:r>
          </a:p>
        </p:txBody>
      </p:sp>
      <p:sp>
        <p:nvSpPr>
          <p:cNvPr id="5" name="Textfeld 4">
            <a:extLst>
              <a:ext uri="{FF2B5EF4-FFF2-40B4-BE49-F238E27FC236}">
                <a16:creationId xmlns:a16="http://schemas.microsoft.com/office/drawing/2014/main" id="{6D2DDAA6-60B3-BA94-965A-615A7FCA480E}"/>
              </a:ext>
            </a:extLst>
          </p:cNvPr>
          <p:cNvSpPr txBox="1"/>
          <p:nvPr/>
        </p:nvSpPr>
        <p:spPr>
          <a:xfrm>
            <a:off x="1849853" y="3477128"/>
            <a:ext cx="8492292" cy="1661993"/>
          </a:xfrm>
          <a:prstGeom prst="rect">
            <a:avLst/>
          </a:prstGeom>
          <a:noFill/>
        </p:spPr>
        <p:txBody>
          <a:bodyPr wrap="square" rtlCol="0">
            <a:spAutoFit/>
          </a:bodyPr>
          <a:lstStyle/>
          <a:p>
            <a:pPr marL="285750" indent="-285750" algn="ctr">
              <a:buFont typeface="Wingdings" panose="05000000000000000000" pitchFamily="2" charset="2"/>
              <a:buChar char="Ø"/>
            </a:pPr>
            <a:r>
              <a:rPr lang="de-DE" sz="2400" dirty="0"/>
              <a:t>Nationale Schutzform</a:t>
            </a:r>
          </a:p>
          <a:p>
            <a:pPr marL="285750" indent="-285750" algn="ctr">
              <a:buFont typeface="Wingdings" panose="05000000000000000000" pitchFamily="2" charset="2"/>
              <a:buChar char="Ø"/>
            </a:pPr>
            <a:r>
              <a:rPr lang="de-DE" sz="2400" dirty="0"/>
              <a:t>Geht von klassischer Trias eines Fluchtschicksals aus:</a:t>
            </a:r>
          </a:p>
          <a:p>
            <a:pPr algn="ctr"/>
            <a:endParaRPr lang="de-DE" dirty="0"/>
          </a:p>
          <a:p>
            <a:pPr algn="ctr"/>
            <a:endParaRPr lang="de-DE" dirty="0"/>
          </a:p>
          <a:p>
            <a:pPr algn="ctr"/>
            <a:endParaRPr lang="de-DE" dirty="0"/>
          </a:p>
        </p:txBody>
      </p:sp>
      <p:graphicFrame>
        <p:nvGraphicFramePr>
          <p:cNvPr id="4" name="Diagramm 3">
            <a:extLst>
              <a:ext uri="{FF2B5EF4-FFF2-40B4-BE49-F238E27FC236}">
                <a16:creationId xmlns:a16="http://schemas.microsoft.com/office/drawing/2014/main" id="{EED7B32B-50C6-F88B-FA57-D724423B4E9E}"/>
              </a:ext>
            </a:extLst>
          </p:cNvPr>
          <p:cNvGraphicFramePr/>
          <p:nvPr>
            <p:extLst>
              <p:ext uri="{D42A27DB-BD31-4B8C-83A1-F6EECF244321}">
                <p14:modId xmlns:p14="http://schemas.microsoft.com/office/powerpoint/2010/main" val="2047433926"/>
              </p:ext>
            </p:extLst>
          </p:nvPr>
        </p:nvGraphicFramePr>
        <p:xfrm>
          <a:off x="2194093" y="3369091"/>
          <a:ext cx="8128000" cy="3437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4516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58812-85ED-93B6-71E5-C9CF132E7E6D}"/>
              </a:ext>
            </a:extLst>
          </p:cNvPr>
          <p:cNvSpPr>
            <a:spLocks noGrp="1"/>
          </p:cNvSpPr>
          <p:nvPr>
            <p:ph type="title"/>
          </p:nvPr>
        </p:nvSpPr>
        <p:spPr/>
        <p:txBody>
          <a:bodyPr>
            <a:normAutofit/>
          </a:bodyPr>
          <a:lstStyle/>
          <a:p>
            <a:r>
              <a:rPr lang="de-DE" sz="3990" dirty="0">
                <a:solidFill>
                  <a:srgbClr val="51646A"/>
                </a:solidFill>
              </a:rPr>
              <a:t>Wichtigste Einschränkung seit 1993:</a:t>
            </a:r>
          </a:p>
        </p:txBody>
      </p:sp>
      <p:sp>
        <p:nvSpPr>
          <p:cNvPr id="4" name="Inhaltsplatzhalter 3">
            <a:extLst>
              <a:ext uri="{FF2B5EF4-FFF2-40B4-BE49-F238E27FC236}">
                <a16:creationId xmlns:a16="http://schemas.microsoft.com/office/drawing/2014/main" id="{703E1CF9-51AB-48EB-830E-F2BC0BB4CDE3}"/>
              </a:ext>
            </a:extLst>
          </p:cNvPr>
          <p:cNvSpPr txBox="1">
            <a:spLocks noGrp="1"/>
          </p:cNvSpPr>
          <p:nvPr>
            <p:ph idx="1"/>
          </p:nvPr>
        </p:nvSpPr>
        <p:spPr>
          <a:xfrm>
            <a:off x="838200" y="1825625"/>
            <a:ext cx="6032214" cy="4098558"/>
          </a:xfrm>
          <a:prstGeom prst="rect">
            <a:avLst/>
          </a:prstGeom>
          <a:noFill/>
        </p:spPr>
        <p:txBody>
          <a:bodyPr wrap="square" rtlCol="0">
            <a:spAutoFit/>
          </a:bodyPr>
          <a:lstStyle/>
          <a:p>
            <a:pPr marL="0" indent="0">
              <a:buNone/>
            </a:pPr>
            <a:r>
              <a:rPr lang="de-DE" dirty="0"/>
              <a:t>Abs. 2: „Auf Absatz 1 </a:t>
            </a:r>
            <a:r>
              <a:rPr lang="de-DE" b="1" dirty="0"/>
              <a:t>kann sich nicht berufen</a:t>
            </a:r>
            <a:r>
              <a:rPr lang="de-DE" dirty="0"/>
              <a:t>, wer aus einem Mitgliedstaat der Europäischen Gemeinschaften oder aus einem anderen </a:t>
            </a:r>
            <a:r>
              <a:rPr lang="de-DE" b="1" dirty="0"/>
              <a:t>Drittstaat einreist</a:t>
            </a:r>
            <a:r>
              <a:rPr lang="de-DE" dirty="0"/>
              <a:t>, in dem die Anwendung des Abkommens über die Rechtsstellung der Flüchtlinge und der Konvention zum Schutze der Menschenrechte und Grundfreiheiten sichergestellt ist.“</a:t>
            </a:r>
          </a:p>
          <a:p>
            <a:endParaRPr lang="de-DE" dirty="0"/>
          </a:p>
        </p:txBody>
      </p:sp>
      <p:sp>
        <p:nvSpPr>
          <p:cNvPr id="5" name="Textfeld 4">
            <a:extLst>
              <a:ext uri="{FF2B5EF4-FFF2-40B4-BE49-F238E27FC236}">
                <a16:creationId xmlns:a16="http://schemas.microsoft.com/office/drawing/2014/main" id="{D5FE0BDB-1934-15F1-6594-61F6F0CEEE97}"/>
              </a:ext>
            </a:extLst>
          </p:cNvPr>
          <p:cNvSpPr txBox="1"/>
          <p:nvPr/>
        </p:nvSpPr>
        <p:spPr>
          <a:xfrm>
            <a:off x="7175214" y="1825625"/>
            <a:ext cx="4483386" cy="3785652"/>
          </a:xfrm>
          <a:prstGeom prst="rect">
            <a:avLst/>
          </a:prstGeom>
          <a:noFill/>
        </p:spPr>
        <p:txBody>
          <a:bodyPr wrap="square" rtlCol="0">
            <a:spAutoFit/>
          </a:bodyPr>
          <a:lstStyle/>
          <a:p>
            <a:r>
              <a:rPr lang="de-DE" sz="2000" u="sng" kern="100" dirty="0">
                <a:solidFill>
                  <a:srgbClr val="BB6041"/>
                </a:solidFill>
                <a:effectLst/>
                <a:ea typeface="Calibri" panose="020F0502020204030204" pitchFamily="34" charset="0"/>
                <a:cs typeface="Calibri" panose="020F0502020204030204" pitchFamily="34" charset="0"/>
              </a:rPr>
              <a:t>Konsequenz</a:t>
            </a:r>
            <a:r>
              <a:rPr lang="de-DE" sz="2000" kern="100" dirty="0">
                <a:solidFill>
                  <a:srgbClr val="BB6041"/>
                </a:solidFill>
                <a:effectLst/>
                <a:ea typeface="Calibri" panose="020F0502020204030204" pitchFamily="34" charset="0"/>
                <a:cs typeface="Calibri" panose="020F0502020204030204" pitchFamily="34" charset="0"/>
              </a:rPr>
              <a:t>:  </a:t>
            </a:r>
          </a:p>
          <a:p>
            <a:r>
              <a:rPr lang="de-DE" sz="2000" kern="100" dirty="0">
                <a:solidFill>
                  <a:srgbClr val="BB6041"/>
                </a:solidFill>
                <a:effectLst/>
                <a:ea typeface="Calibri" panose="020F0502020204030204" pitchFamily="34" charset="0"/>
                <a:cs typeface="Calibri" panose="020F0502020204030204" pitchFamily="34" charset="0"/>
              </a:rPr>
              <a:t>→ Bei </a:t>
            </a:r>
            <a:r>
              <a:rPr lang="de-DE" sz="2000" b="1" kern="100" dirty="0">
                <a:solidFill>
                  <a:srgbClr val="BB6041"/>
                </a:solidFill>
                <a:effectLst/>
                <a:ea typeface="Calibri" panose="020F0502020204030204" pitchFamily="34" charset="0"/>
                <a:cs typeface="Calibri" panose="020F0502020204030204" pitchFamily="34" charset="0"/>
              </a:rPr>
              <a:t>Einreise auf dem Landweg, ist Berufung auf das Asylgrundrecht ausgeschlossen</a:t>
            </a:r>
            <a:r>
              <a:rPr lang="de-DE" sz="2000" kern="100" dirty="0">
                <a:solidFill>
                  <a:srgbClr val="BB6041"/>
                </a:solidFill>
                <a:effectLst/>
                <a:ea typeface="Calibri" panose="020F0502020204030204" pitchFamily="34" charset="0"/>
                <a:cs typeface="Calibri" panose="020F0502020204030204" pitchFamily="34" charset="0"/>
              </a:rPr>
              <a:t>, auch wenn sein Reiseweg nicht im Einzelnen bekannt ist</a:t>
            </a:r>
          </a:p>
          <a:p>
            <a:endParaRPr lang="de-DE" sz="2000" kern="100" dirty="0">
              <a:solidFill>
                <a:srgbClr val="BB6041"/>
              </a:solidFill>
              <a:effectLst/>
              <a:ea typeface="Calibri" panose="020F0502020204030204" pitchFamily="34" charset="0"/>
              <a:cs typeface="Calibri" panose="020F0502020204030204" pitchFamily="34" charset="0"/>
            </a:endParaRPr>
          </a:p>
          <a:p>
            <a:r>
              <a:rPr lang="de-DE" sz="2000" kern="100" dirty="0">
                <a:solidFill>
                  <a:srgbClr val="BB6041"/>
                </a:solidFill>
                <a:effectLst/>
                <a:ea typeface="Calibri" panose="020F0502020204030204" pitchFamily="34" charset="0"/>
                <a:cs typeface="Calibri" panose="020F0502020204030204" pitchFamily="34" charset="0"/>
              </a:rPr>
              <a:t>→</a:t>
            </a:r>
            <a:r>
              <a:rPr lang="de-DE" sz="2000" kern="100" dirty="0">
                <a:solidFill>
                  <a:srgbClr val="BB6041"/>
                </a:solidFill>
                <a:ea typeface="Calibri" panose="020F0502020204030204" pitchFamily="34" charset="0"/>
                <a:cs typeface="Calibri" panose="020F0502020204030204" pitchFamily="34" charset="0"/>
              </a:rPr>
              <a:t> </a:t>
            </a:r>
            <a:r>
              <a:rPr lang="de-DE" sz="2000" kern="100" dirty="0">
                <a:solidFill>
                  <a:srgbClr val="BB6041"/>
                </a:solidFill>
                <a:effectLst/>
                <a:ea typeface="Calibri" panose="020F0502020204030204" pitchFamily="34" charset="0"/>
                <a:cs typeface="Calibri" panose="020F0502020204030204" pitchFamily="34" charset="0"/>
              </a:rPr>
              <a:t>alle </a:t>
            </a:r>
            <a:r>
              <a:rPr lang="de-DE" sz="2000" b="1" kern="100" dirty="0">
                <a:solidFill>
                  <a:srgbClr val="BB6041"/>
                </a:solidFill>
                <a:effectLst/>
                <a:ea typeface="Calibri" panose="020F0502020204030204" pitchFamily="34" charset="0"/>
                <a:cs typeface="Calibri" panose="020F0502020204030204" pitchFamily="34" charset="0"/>
              </a:rPr>
              <a:t>Nachbarstaaten Deutschlands </a:t>
            </a:r>
            <a:r>
              <a:rPr lang="de-DE" sz="2000" kern="100" dirty="0">
                <a:solidFill>
                  <a:srgbClr val="BB6041"/>
                </a:solidFill>
                <a:effectLst/>
                <a:ea typeface="Calibri" panose="020F0502020204030204" pitchFamily="34" charset="0"/>
                <a:cs typeface="Calibri" panose="020F0502020204030204" pitchFamily="34" charset="0"/>
              </a:rPr>
              <a:t>gelten als </a:t>
            </a:r>
            <a:r>
              <a:rPr lang="de-DE" sz="2000" b="1" kern="100" dirty="0">
                <a:solidFill>
                  <a:srgbClr val="BB6041"/>
                </a:solidFill>
                <a:effectLst/>
                <a:ea typeface="Calibri" panose="020F0502020204030204" pitchFamily="34" charset="0"/>
                <a:cs typeface="Calibri" panose="020F0502020204030204" pitchFamily="34" charset="0"/>
              </a:rPr>
              <a:t>sichere Drittstaaten</a:t>
            </a:r>
            <a:r>
              <a:rPr lang="de-DE" sz="2000" kern="100" dirty="0">
                <a:solidFill>
                  <a:srgbClr val="BB6041"/>
                </a:solidFill>
                <a:effectLst/>
                <a:ea typeface="Calibri" panose="020F0502020204030204" pitchFamily="34" charset="0"/>
                <a:cs typeface="Calibri" panose="020F0502020204030204" pitchFamily="34" charset="0"/>
              </a:rPr>
              <a:t>. Eine Berufung auf das Asylgrundrecht ist nur noch nach Einreise per Flugzeug oder Schiff denkbar, wenn zuvor nicht ein sicherer Drittstaat passiert wurde</a:t>
            </a:r>
            <a:endParaRPr lang="de-DE" sz="2000" dirty="0">
              <a:solidFill>
                <a:srgbClr val="BB6041"/>
              </a:solidFill>
            </a:endParaRPr>
          </a:p>
        </p:txBody>
      </p:sp>
    </p:spTree>
    <p:extLst>
      <p:ext uri="{BB962C8B-B14F-4D97-AF65-F5344CB8AC3E}">
        <p14:creationId xmlns:p14="http://schemas.microsoft.com/office/powerpoint/2010/main" val="3196806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A19CE8-85A4-8501-28C1-AC1922C8A2C8}"/>
              </a:ext>
            </a:extLst>
          </p:cNvPr>
          <p:cNvSpPr>
            <a:spLocks noGrp="1"/>
          </p:cNvSpPr>
          <p:nvPr>
            <p:ph type="title"/>
          </p:nvPr>
        </p:nvSpPr>
        <p:spPr>
          <a:xfrm>
            <a:off x="4441370" y="320477"/>
            <a:ext cx="4094921" cy="550380"/>
          </a:xfrm>
        </p:spPr>
        <p:txBody>
          <a:bodyPr anchor="b">
            <a:noAutofit/>
          </a:bodyPr>
          <a:lstStyle/>
          <a:p>
            <a:r>
              <a:rPr lang="de-DE" sz="3990" dirty="0">
                <a:solidFill>
                  <a:srgbClr val="51646A"/>
                </a:solidFill>
              </a:rPr>
              <a:t>Asylberechtigung</a:t>
            </a:r>
          </a:p>
        </p:txBody>
      </p:sp>
      <p:pic>
        <p:nvPicPr>
          <p:cNvPr id="5" name="Grafik 4">
            <a:extLst>
              <a:ext uri="{FF2B5EF4-FFF2-40B4-BE49-F238E27FC236}">
                <a16:creationId xmlns:a16="http://schemas.microsoft.com/office/drawing/2014/main" id="{EEA185B6-7F7E-40C7-6E98-F879357664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114" y="1597671"/>
            <a:ext cx="3491039" cy="2814672"/>
          </a:xfrm>
          <a:prstGeom prst="rect">
            <a:avLst/>
          </a:prstGeom>
        </p:spPr>
      </p:pic>
      <p:sp>
        <p:nvSpPr>
          <p:cNvPr id="3" name="Inhaltsplatzhalter 2">
            <a:extLst>
              <a:ext uri="{FF2B5EF4-FFF2-40B4-BE49-F238E27FC236}">
                <a16:creationId xmlns:a16="http://schemas.microsoft.com/office/drawing/2014/main" id="{7189D884-DFCD-F7F2-5091-37942CB20135}"/>
              </a:ext>
            </a:extLst>
          </p:cNvPr>
          <p:cNvSpPr>
            <a:spLocks noGrp="1"/>
          </p:cNvSpPr>
          <p:nvPr>
            <p:ph idx="1"/>
          </p:nvPr>
        </p:nvSpPr>
        <p:spPr>
          <a:xfrm>
            <a:off x="4441370" y="870857"/>
            <a:ext cx="7620001" cy="6518730"/>
          </a:xfrm>
        </p:spPr>
        <p:txBody>
          <a:bodyPr anchor="t">
            <a:normAutofit/>
          </a:bodyPr>
          <a:lstStyle/>
          <a:p>
            <a:pPr marL="0" indent="0">
              <a:buNone/>
            </a:pPr>
            <a:r>
              <a:rPr lang="de-DE" sz="2000" u="sng" dirty="0"/>
              <a:t>Praktische Bedeutung gering:</a:t>
            </a:r>
          </a:p>
          <a:p>
            <a:r>
              <a:rPr lang="de-DE" sz="2000" dirty="0"/>
              <a:t>Voraussetzungen des Art. 16a GG sind wesentlich enger als die des § 3 AsylG, obwohl Rechte identisch für Asylberechtigte</a:t>
            </a:r>
          </a:p>
          <a:p>
            <a:r>
              <a:rPr lang="de-DE" sz="2000" dirty="0"/>
              <a:t>Wenn Voraussetzungen der Flüchtlingseigenschaft (-), auch Voraussetzungen der Asylberechtigung (-)</a:t>
            </a:r>
          </a:p>
          <a:p>
            <a:r>
              <a:rPr lang="de-DE" sz="2000" dirty="0"/>
              <a:t>Keine Anwendung bei Nachteilen, die jemand auf Grund der allgemeinen Zustände im Herkunftsland zu erleiden hat (Hunger, Naturkatastrophen etc.)</a:t>
            </a:r>
          </a:p>
          <a:p>
            <a:r>
              <a:rPr lang="de-DE" sz="2000" dirty="0"/>
              <a:t>Verfolgungsbegriff enger </a:t>
            </a:r>
            <a:r>
              <a:rPr lang="de-DE" sz="2000" kern="100" dirty="0">
                <a:effectLst/>
                <a:ea typeface="Calibri" panose="020F0502020204030204" pitchFamily="34" charset="0"/>
                <a:cs typeface="Calibri" panose="020F0502020204030204" pitchFamily="34" charset="0"/>
              </a:rPr>
              <a:t>→  Verfolgung muss vom Staat ausgehen, grundsätzlich keine Verfolgung durch nichtstaatliche Akteure (Ausnahme Zurechenbarkeit)</a:t>
            </a:r>
          </a:p>
          <a:p>
            <a:r>
              <a:rPr lang="de-DE" sz="2000" kern="100" dirty="0">
                <a:effectLst/>
                <a:ea typeface="Calibri" panose="020F0502020204030204" pitchFamily="34" charset="0"/>
                <a:cs typeface="Calibri" panose="020F0502020204030204" pitchFamily="34" charset="0"/>
              </a:rPr>
              <a:t>höhere </a:t>
            </a:r>
            <a:r>
              <a:rPr lang="de-DE" sz="2000" kern="100" dirty="0">
                <a:ea typeface="Calibri" panose="020F0502020204030204" pitchFamily="34" charset="0"/>
                <a:cs typeface="Calibri" panose="020F0502020204030204" pitchFamily="34" charset="0"/>
              </a:rPr>
              <a:t>Intensität der Beeinträchtigung erforderlich (Bsp.: bei Religionsfreiheit wird nur der Kernbereich umfasst)</a:t>
            </a:r>
            <a:endParaRPr lang="de-DE" sz="2000" kern="100" dirty="0">
              <a:effectLst/>
              <a:ea typeface="Calibri" panose="020F0502020204030204" pitchFamily="34" charset="0"/>
              <a:cs typeface="Calibri" panose="020F0502020204030204" pitchFamily="34" charset="0"/>
            </a:endParaRPr>
          </a:p>
          <a:p>
            <a:r>
              <a:rPr lang="de-DE" sz="2000" dirty="0"/>
              <a:t>Materielle Prüfung ausgeschlossen, wenn Einreise über sicheren Drittstaat erfolgt</a:t>
            </a:r>
          </a:p>
          <a:p>
            <a:pPr marL="0" indent="0">
              <a:buNone/>
            </a:pPr>
            <a:r>
              <a:rPr lang="de-DE" sz="2000" b="1" kern="100" dirty="0">
                <a:effectLst/>
                <a:ea typeface="Calibri" panose="020F0502020204030204" pitchFamily="34" charset="0"/>
                <a:cs typeface="Calibri" panose="020F0502020204030204" pitchFamily="34" charset="0"/>
              </a:rPr>
              <a:t>→ in der Praxis nahezu bedeutungslos</a:t>
            </a:r>
            <a:endParaRPr lang="de-DE" sz="2000" b="1" dirty="0"/>
          </a:p>
        </p:txBody>
      </p:sp>
      <p:grpSp>
        <p:nvGrpSpPr>
          <p:cNvPr id="10" name="Group 9">
            <a:extLst>
              <a:ext uri="{FF2B5EF4-FFF2-40B4-BE49-F238E27FC236}">
                <a16:creationId xmlns:a16="http://schemas.microsoft.com/office/drawing/2014/main" id="{16C73AF9-0D33-5C66-5D79-0D0129904B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1" name="Rectangle 10">
              <a:extLst>
                <a:ext uri="{FF2B5EF4-FFF2-40B4-BE49-F238E27FC236}">
                  <a16:creationId xmlns:a16="http://schemas.microsoft.com/office/drawing/2014/main" id="{ED96FD6F-5EE9-36C7-C200-3111EF6D0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A39BB2-02C1-8A8B-8021-68446E04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6125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5F04852-41B0-82B0-EBD6-79C1361F37D5}"/>
              </a:ext>
            </a:extLst>
          </p:cNvPr>
          <p:cNvPicPr>
            <a:picLocks noChangeAspect="1"/>
          </p:cNvPicPr>
          <p:nvPr/>
        </p:nvPicPr>
        <p:blipFill>
          <a:blip r:embed="rId3"/>
          <a:stretch>
            <a:fillRect/>
          </a:stretch>
        </p:blipFill>
        <p:spPr>
          <a:xfrm>
            <a:off x="1469570" y="168672"/>
            <a:ext cx="9669959" cy="5775652"/>
          </a:xfrm>
          <a:prstGeom prst="rect">
            <a:avLst/>
          </a:prstGeom>
        </p:spPr>
      </p:pic>
      <p:sp>
        <p:nvSpPr>
          <p:cNvPr id="2" name="Ellipse 1">
            <a:extLst>
              <a:ext uri="{FF2B5EF4-FFF2-40B4-BE49-F238E27FC236}">
                <a16:creationId xmlns:a16="http://schemas.microsoft.com/office/drawing/2014/main" id="{58A08131-FDD7-8673-F7AB-2D77A14BCF22}"/>
              </a:ext>
            </a:extLst>
          </p:cNvPr>
          <p:cNvSpPr/>
          <p:nvPr/>
        </p:nvSpPr>
        <p:spPr>
          <a:xfrm>
            <a:off x="4968240" y="3891280"/>
            <a:ext cx="1127760" cy="1016000"/>
          </a:xfrm>
          <a:prstGeom prst="ellipse">
            <a:avLst/>
          </a:prstGeom>
          <a:noFill/>
          <a:ln w="38100">
            <a:solidFill>
              <a:srgbClr val="FF0000"/>
            </a:solidFill>
          </a:ln>
          <a:effectLst>
            <a:glow rad="228600">
              <a:srgbClr val="FF0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486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67962B-1098-56D4-E576-FB1432C86AF6}"/>
              </a:ext>
            </a:extLst>
          </p:cNvPr>
          <p:cNvSpPr>
            <a:spLocks noGrp="1"/>
          </p:cNvSpPr>
          <p:nvPr>
            <p:ph type="title"/>
          </p:nvPr>
        </p:nvSpPr>
        <p:spPr>
          <a:xfrm>
            <a:off x="838199" y="365125"/>
            <a:ext cx="6954078" cy="1325563"/>
          </a:xfrm>
        </p:spPr>
        <p:txBody>
          <a:bodyPr/>
          <a:lstStyle/>
          <a:p>
            <a:pPr algn="ctr"/>
            <a:r>
              <a:rPr lang="de-DE" sz="3990" dirty="0">
                <a:solidFill>
                  <a:srgbClr val="51646A"/>
                </a:solidFill>
              </a:rPr>
              <a:t>Subsidiärer Schutz, vgl. § 4 AsylG</a:t>
            </a:r>
            <a:br>
              <a:rPr lang="de-DE" dirty="0">
                <a:solidFill>
                  <a:srgbClr val="BB6041"/>
                </a:solidFill>
              </a:rPr>
            </a:br>
            <a:endParaRPr lang="de-DE" dirty="0">
              <a:solidFill>
                <a:srgbClr val="BB6041"/>
              </a:solidFill>
            </a:endParaRPr>
          </a:p>
        </p:txBody>
      </p:sp>
      <p:sp>
        <p:nvSpPr>
          <p:cNvPr id="3" name="Inhaltsplatzhalter 2">
            <a:extLst>
              <a:ext uri="{FF2B5EF4-FFF2-40B4-BE49-F238E27FC236}">
                <a16:creationId xmlns:a16="http://schemas.microsoft.com/office/drawing/2014/main" id="{9C2D5829-68FA-2995-9681-C297A3C5A198}"/>
              </a:ext>
            </a:extLst>
          </p:cNvPr>
          <p:cNvSpPr>
            <a:spLocks noGrp="1"/>
          </p:cNvSpPr>
          <p:nvPr>
            <p:ph idx="1"/>
          </p:nvPr>
        </p:nvSpPr>
        <p:spPr>
          <a:xfrm>
            <a:off x="838199" y="1332140"/>
            <a:ext cx="10748211" cy="2938880"/>
          </a:xfrm>
        </p:spPr>
        <p:txBody>
          <a:bodyPr>
            <a:normAutofit/>
          </a:bodyPr>
          <a:lstStyle/>
          <a:p>
            <a:pPr marL="0" indent="0">
              <a:buNone/>
            </a:pPr>
            <a:r>
              <a:rPr lang="de-DE" sz="2000" i="1" dirty="0"/>
              <a:t>„(1) Ein Ausländer ist subsidiär Schutzberechtigter, wenn er stichhaltige Gründe für die Annahme vorgebracht hat, dass ihm in seinem Herkunftsland ein </a:t>
            </a:r>
            <a:r>
              <a:rPr lang="de-DE" sz="2000" b="1" i="1" dirty="0"/>
              <a:t>ernsthafter Schaden </a:t>
            </a:r>
            <a:r>
              <a:rPr lang="de-DE" sz="2000" i="1" dirty="0"/>
              <a:t>droht. Als ernsthafter Schaden gilt:</a:t>
            </a:r>
          </a:p>
          <a:p>
            <a:pPr marL="457200" indent="-457200">
              <a:buAutoNum type="arabicPeriod"/>
            </a:pPr>
            <a:r>
              <a:rPr lang="de-DE" sz="2000" i="1" dirty="0"/>
              <a:t>die Verhängung oder Vollstreckung der </a:t>
            </a:r>
            <a:r>
              <a:rPr lang="de-DE" sz="2000" b="1" i="1" dirty="0"/>
              <a:t>Todesstrafe</a:t>
            </a:r>
            <a:r>
              <a:rPr lang="de-DE" sz="2000" i="1" dirty="0"/>
              <a:t>,</a:t>
            </a:r>
          </a:p>
          <a:p>
            <a:pPr marL="457200" indent="-457200">
              <a:buAutoNum type="arabicPeriod"/>
            </a:pPr>
            <a:r>
              <a:rPr lang="de-DE" sz="2000" b="1" i="1" dirty="0"/>
              <a:t>Folter</a:t>
            </a:r>
            <a:r>
              <a:rPr lang="de-DE" sz="2000" i="1" dirty="0"/>
              <a:t> oder </a:t>
            </a:r>
            <a:r>
              <a:rPr lang="de-DE" sz="2000" b="1" i="1" dirty="0"/>
              <a:t>unmenschliche oder erniedrigende Behandlung oder Bestrafung </a:t>
            </a:r>
            <a:r>
              <a:rPr lang="de-DE" sz="2000" i="1" dirty="0"/>
              <a:t>oder</a:t>
            </a:r>
          </a:p>
          <a:p>
            <a:pPr marL="457200" indent="-457200">
              <a:buAutoNum type="arabicPeriod"/>
            </a:pPr>
            <a:r>
              <a:rPr lang="de-DE" sz="2000" i="1" dirty="0"/>
              <a:t>eine </a:t>
            </a:r>
            <a:r>
              <a:rPr lang="de-DE" sz="2000" b="1" i="1" dirty="0"/>
              <a:t>ernsthafte individuelle Bedrohung </a:t>
            </a:r>
            <a:r>
              <a:rPr lang="de-DE" sz="2000" i="1" dirty="0"/>
              <a:t>des Lebens oder der Unversehrtheit einer Zivilperson infolge </a:t>
            </a:r>
            <a:r>
              <a:rPr lang="de-DE" sz="2000" b="1" i="1" dirty="0"/>
              <a:t>willkürlicher Gewalt </a:t>
            </a:r>
            <a:r>
              <a:rPr lang="de-DE" sz="2000" i="1" dirty="0"/>
              <a:t>im Rahmen eines internationalen oder innerstaatlichen </a:t>
            </a:r>
            <a:r>
              <a:rPr lang="de-DE" sz="2000" b="1" i="1" dirty="0"/>
              <a:t>bewaffneten Konflikts</a:t>
            </a:r>
            <a:r>
              <a:rPr lang="de-DE" sz="2000" i="1" dirty="0"/>
              <a:t>.</a:t>
            </a:r>
          </a:p>
        </p:txBody>
      </p:sp>
      <p:sp>
        <p:nvSpPr>
          <p:cNvPr id="5" name="Textfeld 4">
            <a:extLst>
              <a:ext uri="{FF2B5EF4-FFF2-40B4-BE49-F238E27FC236}">
                <a16:creationId xmlns:a16="http://schemas.microsoft.com/office/drawing/2014/main" id="{6D2DDAA6-60B3-BA94-965A-615A7FCA480E}"/>
              </a:ext>
            </a:extLst>
          </p:cNvPr>
          <p:cNvSpPr txBox="1"/>
          <p:nvPr/>
        </p:nvSpPr>
        <p:spPr>
          <a:xfrm>
            <a:off x="941614" y="4271020"/>
            <a:ext cx="10308772" cy="3139321"/>
          </a:xfrm>
          <a:prstGeom prst="rect">
            <a:avLst/>
          </a:prstGeom>
          <a:noFill/>
        </p:spPr>
        <p:txBody>
          <a:bodyPr wrap="square" rtlCol="0">
            <a:spAutoFit/>
          </a:bodyPr>
          <a:lstStyle/>
          <a:p>
            <a:pPr marL="285750" indent="-285750">
              <a:buFont typeface="Wingdings" panose="05000000000000000000" pitchFamily="2" charset="2"/>
              <a:buChar char="Ø"/>
            </a:pPr>
            <a:r>
              <a:rPr lang="de-DE" sz="2400" dirty="0">
                <a:solidFill>
                  <a:srgbClr val="BB6041"/>
                </a:solidFill>
              </a:rPr>
              <a:t>Internationale Schutzform, die auf der Qualifikationsrichtlinie der EU beruht</a:t>
            </a:r>
          </a:p>
          <a:p>
            <a:pPr marL="285750" indent="-285750">
              <a:buFont typeface="Wingdings" panose="05000000000000000000" pitchFamily="2" charset="2"/>
              <a:buChar char="Ø"/>
            </a:pPr>
            <a:r>
              <a:rPr lang="de-DE" sz="2400" dirty="0">
                <a:solidFill>
                  <a:srgbClr val="BB6041"/>
                </a:solidFill>
              </a:rPr>
              <a:t>Schwächerer Status als Flüchtlingsstatus (Entscheidung des Gesetzgebers!)</a:t>
            </a:r>
          </a:p>
          <a:p>
            <a:pPr marL="285750" indent="-285750">
              <a:buFont typeface="Wingdings" panose="05000000000000000000" pitchFamily="2" charset="2"/>
              <a:buChar char="Ø"/>
            </a:pPr>
            <a:r>
              <a:rPr lang="de-DE" sz="2400" dirty="0">
                <a:solidFill>
                  <a:srgbClr val="BB6041"/>
                </a:solidFill>
              </a:rPr>
              <a:t>Stellt anders als der Begriff der Verfolgung nicht auf zielgerichtete Handlung eines Verfolgers ab, sondern auf bestimmte Leibes- oder Lebensgefahr aus Opferperspektive</a:t>
            </a:r>
          </a:p>
          <a:p>
            <a:endParaRPr lang="de-DE" sz="2400" dirty="0">
              <a:solidFill>
                <a:srgbClr val="BB6041"/>
              </a:solidFill>
            </a:endParaRPr>
          </a:p>
          <a:p>
            <a:endParaRPr lang="de-DE" dirty="0"/>
          </a:p>
          <a:p>
            <a:endParaRPr lang="de-DE" dirty="0"/>
          </a:p>
          <a:p>
            <a:endParaRPr lang="de-DE" dirty="0"/>
          </a:p>
        </p:txBody>
      </p:sp>
    </p:spTree>
    <p:extLst>
      <p:ext uri="{BB962C8B-B14F-4D97-AF65-F5344CB8AC3E}">
        <p14:creationId xmlns:p14="http://schemas.microsoft.com/office/powerpoint/2010/main" val="212238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5F04852-41B0-82B0-EBD6-79C1361F37D5}"/>
              </a:ext>
            </a:extLst>
          </p:cNvPr>
          <p:cNvPicPr>
            <a:picLocks noChangeAspect="1"/>
          </p:cNvPicPr>
          <p:nvPr/>
        </p:nvPicPr>
        <p:blipFill>
          <a:blip r:embed="rId3"/>
          <a:stretch>
            <a:fillRect/>
          </a:stretch>
        </p:blipFill>
        <p:spPr>
          <a:xfrm>
            <a:off x="1469570" y="168672"/>
            <a:ext cx="9669959" cy="5775652"/>
          </a:xfrm>
          <a:prstGeom prst="rect">
            <a:avLst/>
          </a:prstGeom>
        </p:spPr>
      </p:pic>
    </p:spTree>
    <p:extLst>
      <p:ext uri="{BB962C8B-B14F-4D97-AF65-F5344CB8AC3E}">
        <p14:creationId xmlns:p14="http://schemas.microsoft.com/office/powerpoint/2010/main" val="67652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A7745-9D87-C6CB-7ABF-DE648F49C9D1}"/>
              </a:ext>
            </a:extLst>
          </p:cNvPr>
          <p:cNvSpPr>
            <a:spLocks noGrp="1"/>
          </p:cNvSpPr>
          <p:nvPr>
            <p:ph type="title"/>
          </p:nvPr>
        </p:nvSpPr>
        <p:spPr>
          <a:xfrm>
            <a:off x="838200" y="365125"/>
            <a:ext cx="10515600" cy="970191"/>
          </a:xfrm>
        </p:spPr>
        <p:txBody>
          <a:bodyPr>
            <a:normAutofit/>
          </a:bodyPr>
          <a:lstStyle/>
          <a:p>
            <a:pPr algn="ctr"/>
            <a:r>
              <a:rPr lang="de-DE" sz="3990" dirty="0">
                <a:solidFill>
                  <a:srgbClr val="51646A"/>
                </a:solidFill>
              </a:rPr>
              <a:t>Voraussetzungen</a:t>
            </a:r>
          </a:p>
        </p:txBody>
      </p:sp>
      <p:graphicFrame>
        <p:nvGraphicFramePr>
          <p:cNvPr id="6" name="Diagramm 5">
            <a:extLst>
              <a:ext uri="{FF2B5EF4-FFF2-40B4-BE49-F238E27FC236}">
                <a16:creationId xmlns:a16="http://schemas.microsoft.com/office/drawing/2014/main" id="{12252B44-9768-14C5-7FFC-13BC9CC9ECF4}"/>
              </a:ext>
            </a:extLst>
          </p:cNvPr>
          <p:cNvGraphicFramePr/>
          <p:nvPr>
            <p:extLst>
              <p:ext uri="{D42A27DB-BD31-4B8C-83A1-F6EECF244321}">
                <p14:modId xmlns:p14="http://schemas.microsoft.com/office/powerpoint/2010/main" val="3745675165"/>
              </p:ext>
            </p:extLst>
          </p:nvPr>
        </p:nvGraphicFramePr>
        <p:xfrm>
          <a:off x="972457" y="1335316"/>
          <a:ext cx="8606972"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prechblase: oval 8">
            <a:extLst>
              <a:ext uri="{FF2B5EF4-FFF2-40B4-BE49-F238E27FC236}">
                <a16:creationId xmlns:a16="http://schemas.microsoft.com/office/drawing/2014/main" id="{20E31DF3-3369-66B4-8233-FE962A6F88CA}"/>
              </a:ext>
            </a:extLst>
          </p:cNvPr>
          <p:cNvSpPr/>
          <p:nvPr/>
        </p:nvSpPr>
        <p:spPr>
          <a:xfrm>
            <a:off x="7794171" y="849084"/>
            <a:ext cx="4528458" cy="2125634"/>
          </a:xfrm>
          <a:prstGeom prst="wedgeEllipseCallout">
            <a:avLst/>
          </a:prstGeom>
          <a:ln>
            <a:solidFill>
              <a:srgbClr val="BB604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0" name="Textfeld 9">
            <a:extLst>
              <a:ext uri="{FF2B5EF4-FFF2-40B4-BE49-F238E27FC236}">
                <a16:creationId xmlns:a16="http://schemas.microsoft.com/office/drawing/2014/main" id="{832D5961-FB6F-9217-EF5C-9AF0BFC9FBBE}"/>
              </a:ext>
            </a:extLst>
          </p:cNvPr>
          <p:cNvSpPr txBox="1"/>
          <p:nvPr/>
        </p:nvSpPr>
        <p:spPr>
          <a:xfrm>
            <a:off x="8730341" y="1140562"/>
            <a:ext cx="3062514" cy="1754326"/>
          </a:xfrm>
          <a:prstGeom prst="rect">
            <a:avLst/>
          </a:prstGeom>
          <a:noFill/>
        </p:spPr>
        <p:txBody>
          <a:bodyPr wrap="square" rtlCol="0">
            <a:spAutoFit/>
          </a:bodyPr>
          <a:lstStyle/>
          <a:p>
            <a:r>
              <a:rPr lang="de-DE" dirty="0" err="1"/>
              <a:t>Rspr</a:t>
            </a:r>
            <a:r>
              <a:rPr lang="de-DE" dirty="0"/>
              <a:t>. verlangt eine bestimmte </a:t>
            </a:r>
            <a:r>
              <a:rPr lang="de-DE" b="1" dirty="0"/>
              <a:t>Gefahrendichte</a:t>
            </a:r>
            <a:r>
              <a:rPr lang="de-DE" dirty="0"/>
              <a:t> im Gebiet (quantitative Betrachtung).</a:t>
            </a:r>
          </a:p>
          <a:p>
            <a:r>
              <a:rPr lang="de-DE" dirty="0"/>
              <a:t>Im Einzelfall „gefahrerhöhende persönliche Umstände“ möglich</a:t>
            </a:r>
          </a:p>
        </p:txBody>
      </p:sp>
    </p:spTree>
    <p:extLst>
      <p:ext uri="{BB962C8B-B14F-4D97-AF65-F5344CB8AC3E}">
        <p14:creationId xmlns:p14="http://schemas.microsoft.com/office/powerpoint/2010/main" val="4108546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77A92-8F33-53FC-CFBF-2746D4ED08DF}"/>
              </a:ext>
            </a:extLst>
          </p:cNvPr>
          <p:cNvSpPr>
            <a:spLocks noGrp="1"/>
          </p:cNvSpPr>
          <p:nvPr>
            <p:ph type="title"/>
          </p:nvPr>
        </p:nvSpPr>
        <p:spPr>
          <a:xfrm>
            <a:off x="1572039" y="279279"/>
            <a:ext cx="9047922" cy="1325563"/>
          </a:xfrm>
        </p:spPr>
        <p:txBody>
          <a:bodyPr/>
          <a:lstStyle/>
          <a:p>
            <a:pPr algn="ctr"/>
            <a:r>
              <a:rPr lang="de-DE" sz="3992" dirty="0">
                <a:solidFill>
                  <a:srgbClr val="51646A"/>
                </a:solidFill>
              </a:rPr>
              <a:t>Rechtliche Folgen des subsidiären Schutzes</a:t>
            </a:r>
          </a:p>
        </p:txBody>
      </p:sp>
      <p:sp>
        <p:nvSpPr>
          <p:cNvPr id="3" name="Textplatzhalter 2">
            <a:extLst>
              <a:ext uri="{FF2B5EF4-FFF2-40B4-BE49-F238E27FC236}">
                <a16:creationId xmlns:a16="http://schemas.microsoft.com/office/drawing/2014/main" id="{933378BC-7664-33C5-9019-23D034F5039B}"/>
              </a:ext>
            </a:extLst>
          </p:cNvPr>
          <p:cNvSpPr>
            <a:spLocks noGrp="1"/>
          </p:cNvSpPr>
          <p:nvPr>
            <p:ph type="body" idx="1"/>
          </p:nvPr>
        </p:nvSpPr>
        <p:spPr>
          <a:xfrm>
            <a:off x="1980740" y="1604842"/>
            <a:ext cx="8544032" cy="3977484"/>
          </a:xfrm>
        </p:spPr>
        <p:txBody>
          <a:bodyPr>
            <a:normAutofit fontScale="92500" lnSpcReduction="20000"/>
          </a:bodyPr>
          <a:lstStyle/>
          <a:p>
            <a:pPr>
              <a:buFont typeface="Arial" panose="020B0604020202020204" pitchFamily="34" charset="0"/>
              <a:buChar char="•"/>
            </a:pPr>
            <a:r>
              <a:rPr lang="de-DE" sz="2177" dirty="0"/>
              <a:t>Aufenthaltserlaubnis für ein Jahr</a:t>
            </a:r>
          </a:p>
          <a:p>
            <a:pPr>
              <a:buFont typeface="Arial" panose="020B0604020202020204" pitchFamily="34" charset="0"/>
              <a:buChar char="•"/>
            </a:pPr>
            <a:endParaRPr lang="de-DE" sz="2177" dirty="0"/>
          </a:p>
          <a:p>
            <a:pPr>
              <a:buFont typeface="Arial" panose="020B0604020202020204" pitchFamily="34" charset="0"/>
              <a:buChar char="•"/>
            </a:pPr>
            <a:r>
              <a:rPr lang="de-DE" sz="2177" dirty="0"/>
              <a:t>bei Verlängerung: jeweils zwei weitere Jahre</a:t>
            </a:r>
          </a:p>
          <a:p>
            <a:pPr>
              <a:buFont typeface="Arial" panose="020B0604020202020204" pitchFamily="34" charset="0"/>
              <a:buChar char="•"/>
            </a:pPr>
            <a:endParaRPr lang="de-DE" sz="2177" dirty="0"/>
          </a:p>
          <a:p>
            <a:pPr>
              <a:buFont typeface="Arial" panose="020B0604020202020204" pitchFamily="34" charset="0"/>
              <a:buChar char="•"/>
            </a:pPr>
            <a:r>
              <a:rPr lang="de-DE" sz="2177" dirty="0"/>
              <a:t>Niederlassungserlaubnis nach fünf Jahren (die Asylverfahrensdauer wird eingerechnet) möglich, wenn weitere Voraussetzungen, wie etwa die Sicherung des Lebensunterhalts sowie ausreichende Deutschkenntnisse, erfüllt sind.</a:t>
            </a:r>
          </a:p>
          <a:p>
            <a:pPr>
              <a:buFont typeface="Arial" panose="020B0604020202020204" pitchFamily="34" charset="0"/>
              <a:buChar char="•"/>
            </a:pPr>
            <a:endParaRPr lang="de-DE" sz="2177" dirty="0"/>
          </a:p>
          <a:p>
            <a:pPr>
              <a:buFont typeface="Arial" panose="020B0604020202020204" pitchFamily="34" charset="0"/>
              <a:buChar char="•"/>
            </a:pPr>
            <a:r>
              <a:rPr lang="de-DE" sz="2177" dirty="0"/>
              <a:t>unbeschränkter Arbeitsmarktzugang - Erwerbstätigkeit gestattet</a:t>
            </a:r>
          </a:p>
          <a:p>
            <a:pPr>
              <a:buFont typeface="Arial" panose="020B0604020202020204" pitchFamily="34" charset="0"/>
              <a:buChar char="•"/>
            </a:pPr>
            <a:endParaRPr lang="de-DE" sz="2177" dirty="0"/>
          </a:p>
          <a:p>
            <a:pPr>
              <a:buFont typeface="Arial" panose="020B0604020202020204" pitchFamily="34" charset="0"/>
              <a:buChar char="•"/>
            </a:pPr>
            <a:r>
              <a:rPr lang="de-DE" sz="2177" dirty="0"/>
              <a:t>kein Anspruch auf privilegierten Familiennachzug</a:t>
            </a:r>
          </a:p>
          <a:p>
            <a:endParaRPr lang="de-DE" dirty="0"/>
          </a:p>
        </p:txBody>
      </p:sp>
    </p:spTree>
    <p:extLst>
      <p:ext uri="{BB962C8B-B14F-4D97-AF65-F5344CB8AC3E}">
        <p14:creationId xmlns:p14="http://schemas.microsoft.com/office/powerpoint/2010/main" val="34612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5F04852-41B0-82B0-EBD6-79C1361F37D5}"/>
              </a:ext>
            </a:extLst>
          </p:cNvPr>
          <p:cNvPicPr>
            <a:picLocks noChangeAspect="1"/>
          </p:cNvPicPr>
          <p:nvPr/>
        </p:nvPicPr>
        <p:blipFill>
          <a:blip r:embed="rId3"/>
          <a:stretch>
            <a:fillRect/>
          </a:stretch>
        </p:blipFill>
        <p:spPr>
          <a:xfrm>
            <a:off x="1469570" y="168672"/>
            <a:ext cx="9669959" cy="5775652"/>
          </a:xfrm>
          <a:prstGeom prst="rect">
            <a:avLst/>
          </a:prstGeom>
        </p:spPr>
      </p:pic>
      <p:sp>
        <p:nvSpPr>
          <p:cNvPr id="2" name="Ellipse 1">
            <a:extLst>
              <a:ext uri="{FF2B5EF4-FFF2-40B4-BE49-F238E27FC236}">
                <a16:creationId xmlns:a16="http://schemas.microsoft.com/office/drawing/2014/main" id="{58A08131-FDD7-8673-F7AB-2D77A14BCF22}"/>
              </a:ext>
            </a:extLst>
          </p:cNvPr>
          <p:cNvSpPr/>
          <p:nvPr/>
        </p:nvSpPr>
        <p:spPr>
          <a:xfrm>
            <a:off x="6096000" y="4145280"/>
            <a:ext cx="1219200" cy="701040"/>
          </a:xfrm>
          <a:prstGeom prst="ellipse">
            <a:avLst/>
          </a:prstGeom>
          <a:noFill/>
          <a:ln w="38100">
            <a:solidFill>
              <a:srgbClr val="FF0000"/>
            </a:solidFill>
          </a:ln>
          <a:effectLst>
            <a:glow rad="228600">
              <a:srgbClr val="FF0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29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67962B-1098-56D4-E576-FB1432C86AF6}"/>
              </a:ext>
            </a:extLst>
          </p:cNvPr>
          <p:cNvSpPr>
            <a:spLocks noGrp="1"/>
          </p:cNvSpPr>
          <p:nvPr>
            <p:ph type="title"/>
          </p:nvPr>
        </p:nvSpPr>
        <p:spPr>
          <a:xfrm>
            <a:off x="869674" y="229540"/>
            <a:ext cx="10452652" cy="1325563"/>
          </a:xfrm>
        </p:spPr>
        <p:txBody>
          <a:bodyPr>
            <a:normAutofit fontScale="90000"/>
          </a:bodyPr>
          <a:lstStyle/>
          <a:p>
            <a:pPr algn="ctr"/>
            <a:r>
              <a:rPr lang="de-DE" dirty="0">
                <a:solidFill>
                  <a:srgbClr val="51646A"/>
                </a:solidFill>
              </a:rPr>
              <a:t>Nationale Abschiebeverbote, vgl. § 60 Abs. 5 und § 60 Abs. 7 AufenthG</a:t>
            </a:r>
            <a:br>
              <a:rPr lang="de-DE" dirty="0">
                <a:solidFill>
                  <a:srgbClr val="BB6041"/>
                </a:solidFill>
              </a:rPr>
            </a:br>
            <a:endParaRPr lang="de-DE" dirty="0">
              <a:solidFill>
                <a:srgbClr val="BB6041"/>
              </a:solidFill>
            </a:endParaRPr>
          </a:p>
        </p:txBody>
      </p:sp>
      <p:sp>
        <p:nvSpPr>
          <p:cNvPr id="7" name="Google Shape;216;p33">
            <a:extLst>
              <a:ext uri="{FF2B5EF4-FFF2-40B4-BE49-F238E27FC236}">
                <a16:creationId xmlns:a16="http://schemas.microsoft.com/office/drawing/2014/main" id="{0F608D6F-3A53-9862-5CE4-914974E53A56}"/>
              </a:ext>
            </a:extLst>
          </p:cNvPr>
          <p:cNvSpPr txBox="1"/>
          <p:nvPr/>
        </p:nvSpPr>
        <p:spPr>
          <a:xfrm>
            <a:off x="1560180" y="1396079"/>
            <a:ext cx="9071640" cy="209124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de-DE" sz="2400" b="0" u="sng" strike="noStrike" dirty="0">
                <a:solidFill>
                  <a:srgbClr val="C1442C"/>
                </a:solidFill>
                <a:ea typeface="Arial"/>
                <a:cs typeface="Arial"/>
                <a:sym typeface="Arial"/>
              </a:rPr>
              <a:t>§ 60 V AufenthG:</a:t>
            </a:r>
            <a:r>
              <a:rPr lang="de-DE" sz="2400" b="0" strike="noStrike" dirty="0">
                <a:solidFill>
                  <a:srgbClr val="C1442C"/>
                </a:solidFill>
                <a:ea typeface="Arial"/>
                <a:cs typeface="Arial"/>
                <a:sym typeface="Arial"/>
              </a:rPr>
              <a:t> Verstoß gegen EMRK </a:t>
            </a:r>
            <a:endParaRPr sz="2400" b="0" strike="noStrike" dirty="0">
              <a:solidFill>
                <a:srgbClr val="000000"/>
              </a:solidFill>
              <a:ea typeface="Arial"/>
              <a:cs typeface="Arial"/>
              <a:sym typeface="Arial"/>
            </a:endParaRPr>
          </a:p>
          <a:p>
            <a:pPr marL="0" marR="0" lvl="0" indent="0" algn="l" rtl="0">
              <a:spcBef>
                <a:spcPts val="0"/>
              </a:spcBef>
              <a:spcAft>
                <a:spcPts val="0"/>
              </a:spcAft>
              <a:buNone/>
            </a:pPr>
            <a:r>
              <a:rPr lang="de-DE" sz="2400" b="0" strike="noStrike" dirty="0">
                <a:solidFill>
                  <a:srgbClr val="000000"/>
                </a:solidFill>
                <a:ea typeface="Arial"/>
                <a:cs typeface="Arial"/>
                <a:sym typeface="Arial"/>
              </a:rPr>
              <a:t>(5) „Ein Ausländer </a:t>
            </a:r>
            <a:r>
              <a:rPr lang="de-DE" sz="2400" b="0" strike="noStrike" dirty="0">
                <a:solidFill>
                  <a:srgbClr val="C1442C"/>
                </a:solidFill>
                <a:ea typeface="Arial"/>
                <a:cs typeface="Arial"/>
                <a:sym typeface="Arial"/>
              </a:rPr>
              <a:t>darf nicht</a:t>
            </a:r>
            <a:r>
              <a:rPr lang="de-DE" sz="2400" b="0" strike="noStrike" dirty="0">
                <a:solidFill>
                  <a:srgbClr val="000000"/>
                </a:solidFill>
                <a:ea typeface="Arial"/>
                <a:cs typeface="Arial"/>
                <a:sym typeface="Arial"/>
              </a:rPr>
              <a:t> abgeschoben werden, soweit sich aus der Anwendung der Konvention vom 4. November 1950 zum Schutze der Menschenrechte und Grundfreiheiten (BGBl. 1952 II S. 685) ergibt, dass die Abschiebung unzulässig ist.“</a:t>
            </a:r>
            <a:endParaRPr sz="2400" b="0" strike="noStrike" dirty="0">
              <a:solidFill>
                <a:srgbClr val="000000"/>
              </a:solidFill>
              <a:ea typeface="Arial"/>
              <a:cs typeface="Arial"/>
              <a:sym typeface="Arial"/>
            </a:endParaRPr>
          </a:p>
        </p:txBody>
      </p:sp>
      <p:sp>
        <p:nvSpPr>
          <p:cNvPr id="8" name="Google Shape;217;p33">
            <a:extLst>
              <a:ext uri="{FF2B5EF4-FFF2-40B4-BE49-F238E27FC236}">
                <a16:creationId xmlns:a16="http://schemas.microsoft.com/office/drawing/2014/main" id="{416B365E-1753-72B0-1317-9AF8055CAE33}"/>
              </a:ext>
            </a:extLst>
          </p:cNvPr>
          <p:cNvSpPr txBox="1"/>
          <p:nvPr/>
        </p:nvSpPr>
        <p:spPr>
          <a:xfrm>
            <a:off x="1560180" y="3415920"/>
            <a:ext cx="9071640" cy="209124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de-DE" sz="2400" b="0" u="sng" strike="noStrike" dirty="0">
                <a:solidFill>
                  <a:srgbClr val="C1442C"/>
                </a:solidFill>
                <a:ea typeface="Arial"/>
                <a:cs typeface="Arial"/>
                <a:sym typeface="Arial"/>
              </a:rPr>
              <a:t>§ 60 VII AufenthG:</a:t>
            </a:r>
            <a:r>
              <a:rPr lang="de-DE" sz="2400" b="0" strike="noStrike" dirty="0">
                <a:solidFill>
                  <a:srgbClr val="C1442C"/>
                </a:solidFill>
                <a:ea typeface="Arial"/>
                <a:cs typeface="Arial"/>
                <a:sym typeface="Arial"/>
              </a:rPr>
              <a:t> Gefahr für Leib und Leben </a:t>
            </a:r>
            <a:endParaRPr sz="2400" b="0" strike="noStrike" dirty="0">
              <a:solidFill>
                <a:srgbClr val="000000"/>
              </a:solidFill>
              <a:ea typeface="Arial"/>
              <a:cs typeface="Arial"/>
              <a:sym typeface="Arial"/>
            </a:endParaRPr>
          </a:p>
          <a:p>
            <a:pPr marL="0" marR="0" lvl="0" indent="0" algn="l" rtl="0">
              <a:spcBef>
                <a:spcPts val="0"/>
              </a:spcBef>
              <a:spcAft>
                <a:spcPts val="0"/>
              </a:spcAft>
              <a:buNone/>
            </a:pPr>
            <a:r>
              <a:rPr lang="de-DE" sz="2400" b="0" strike="noStrike" dirty="0">
                <a:solidFill>
                  <a:srgbClr val="000000"/>
                </a:solidFill>
                <a:ea typeface="Arial"/>
                <a:cs typeface="Arial"/>
                <a:sym typeface="Arial"/>
              </a:rPr>
              <a:t>(7) „Von der Abschiebung eines Ausländers in einen anderen Staat </a:t>
            </a:r>
            <a:r>
              <a:rPr lang="de-DE" sz="2400" b="0" strike="noStrike" dirty="0">
                <a:solidFill>
                  <a:srgbClr val="C1442C"/>
                </a:solidFill>
                <a:ea typeface="Arial"/>
                <a:cs typeface="Arial"/>
                <a:sym typeface="Arial"/>
              </a:rPr>
              <a:t>soll abgesehen werden</a:t>
            </a:r>
            <a:r>
              <a:rPr lang="de-DE" sz="2400" b="0" strike="noStrike" dirty="0">
                <a:solidFill>
                  <a:srgbClr val="000000"/>
                </a:solidFill>
                <a:ea typeface="Arial"/>
                <a:cs typeface="Arial"/>
                <a:sym typeface="Arial"/>
              </a:rPr>
              <a:t>, wenn dort für diesen Ausländer eine </a:t>
            </a:r>
            <a:r>
              <a:rPr lang="de-DE" sz="2400" b="0" strike="noStrike" dirty="0">
                <a:solidFill>
                  <a:srgbClr val="BB6041"/>
                </a:solidFill>
                <a:ea typeface="Arial"/>
                <a:cs typeface="Arial"/>
                <a:sym typeface="Arial"/>
              </a:rPr>
              <a:t>erhebliche konkrete Gefahr für Leib, Leben oder Freiheit </a:t>
            </a:r>
            <a:r>
              <a:rPr lang="de-DE" sz="2400" b="0" strike="noStrike" dirty="0">
                <a:solidFill>
                  <a:srgbClr val="000000"/>
                </a:solidFill>
                <a:ea typeface="Arial"/>
                <a:cs typeface="Arial"/>
                <a:sym typeface="Arial"/>
              </a:rPr>
              <a:t>besteht. </a:t>
            </a:r>
            <a:r>
              <a:rPr lang="de-DE" sz="2400" dirty="0">
                <a:solidFill>
                  <a:srgbClr val="000000"/>
                </a:solidFill>
                <a:ea typeface="Arial"/>
                <a:cs typeface="Arial"/>
                <a:sym typeface="Arial"/>
              </a:rPr>
              <a:t>[…] </a:t>
            </a:r>
            <a:r>
              <a:rPr lang="de-DE" sz="2400" b="0" strike="noStrike" dirty="0">
                <a:solidFill>
                  <a:srgbClr val="000000"/>
                </a:solidFill>
                <a:ea typeface="Arial"/>
                <a:cs typeface="Arial"/>
                <a:sym typeface="Arial"/>
              </a:rPr>
              <a:t>Eine erhebliche konkrete Gefahr aus gesundheitlichen Gründen liegt nur vor bei </a:t>
            </a:r>
            <a:r>
              <a:rPr lang="de-DE" sz="2400" b="0" strike="noStrike" dirty="0">
                <a:solidFill>
                  <a:srgbClr val="BB6041"/>
                </a:solidFill>
                <a:ea typeface="Arial"/>
                <a:cs typeface="Arial"/>
                <a:sym typeface="Arial"/>
              </a:rPr>
              <a:t>lebensbedrohlichen oder schwerwiegenden Erkrankungen</a:t>
            </a:r>
            <a:r>
              <a:rPr lang="de-DE" sz="2400" b="0" strike="noStrike" dirty="0">
                <a:solidFill>
                  <a:srgbClr val="000000"/>
                </a:solidFill>
                <a:ea typeface="Arial"/>
                <a:cs typeface="Arial"/>
                <a:sym typeface="Arial"/>
              </a:rPr>
              <a:t>, die sich </a:t>
            </a:r>
            <a:r>
              <a:rPr lang="de-DE" sz="2400" b="1" strike="noStrike" dirty="0">
                <a:solidFill>
                  <a:srgbClr val="BB6041"/>
                </a:solidFill>
                <a:ea typeface="Arial"/>
                <a:cs typeface="Arial"/>
                <a:sym typeface="Arial"/>
              </a:rPr>
              <a:t>durch die Abschiebung </a:t>
            </a:r>
            <a:r>
              <a:rPr lang="de-DE" sz="2400" b="0" strike="noStrike" dirty="0">
                <a:solidFill>
                  <a:srgbClr val="000000"/>
                </a:solidFill>
                <a:ea typeface="Arial"/>
                <a:cs typeface="Arial"/>
                <a:sym typeface="Arial"/>
              </a:rPr>
              <a:t>wesentlich verschlechtern würden. […].“</a:t>
            </a:r>
            <a:endParaRPr sz="2400" b="0" strike="noStrike" dirty="0">
              <a:solidFill>
                <a:srgbClr val="000000"/>
              </a:solidFill>
              <a:ea typeface="Arial"/>
              <a:cs typeface="Arial"/>
              <a:sym typeface="Arial"/>
            </a:endParaRPr>
          </a:p>
        </p:txBody>
      </p:sp>
    </p:spTree>
    <p:extLst>
      <p:ext uri="{BB962C8B-B14F-4D97-AF65-F5344CB8AC3E}">
        <p14:creationId xmlns:p14="http://schemas.microsoft.com/office/powerpoint/2010/main" val="408669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77A92-8F33-53FC-CFBF-2746D4ED08DF}"/>
              </a:ext>
            </a:extLst>
          </p:cNvPr>
          <p:cNvSpPr>
            <a:spLocks noGrp="1"/>
          </p:cNvSpPr>
          <p:nvPr>
            <p:ph type="title"/>
          </p:nvPr>
        </p:nvSpPr>
        <p:spPr>
          <a:xfrm>
            <a:off x="1848064" y="418134"/>
            <a:ext cx="8809383" cy="1325563"/>
          </a:xfrm>
        </p:spPr>
        <p:txBody>
          <a:bodyPr/>
          <a:lstStyle/>
          <a:p>
            <a:pPr algn="ctr"/>
            <a:r>
              <a:rPr lang="de-DE" sz="3992" dirty="0">
                <a:solidFill>
                  <a:srgbClr val="51646A"/>
                </a:solidFill>
              </a:rPr>
              <a:t>Rechtliche Folgen eines Abschiebeverbots</a:t>
            </a:r>
          </a:p>
        </p:txBody>
      </p:sp>
      <p:sp>
        <p:nvSpPr>
          <p:cNvPr id="3" name="Textplatzhalter 2">
            <a:extLst>
              <a:ext uri="{FF2B5EF4-FFF2-40B4-BE49-F238E27FC236}">
                <a16:creationId xmlns:a16="http://schemas.microsoft.com/office/drawing/2014/main" id="{933378BC-7664-33C5-9019-23D034F5039B}"/>
              </a:ext>
            </a:extLst>
          </p:cNvPr>
          <p:cNvSpPr>
            <a:spLocks noGrp="1"/>
          </p:cNvSpPr>
          <p:nvPr>
            <p:ph type="body" idx="1"/>
          </p:nvPr>
        </p:nvSpPr>
        <p:spPr>
          <a:xfrm>
            <a:off x="1980740" y="1604842"/>
            <a:ext cx="8544032" cy="3977484"/>
          </a:xfrm>
        </p:spPr>
        <p:txBody>
          <a:bodyPr>
            <a:normAutofit fontScale="92500" lnSpcReduction="10000"/>
          </a:bodyPr>
          <a:lstStyle/>
          <a:p>
            <a:pPr>
              <a:buFont typeface="Arial" panose="020B0604020202020204" pitchFamily="34" charset="0"/>
              <a:buChar char="•"/>
            </a:pPr>
            <a:r>
              <a:rPr lang="de-DE" sz="2177" dirty="0"/>
              <a:t>Aufenthaltserlaubnis für mind. ein Jahr</a:t>
            </a:r>
          </a:p>
          <a:p>
            <a:pPr>
              <a:buFont typeface="Arial" panose="020B0604020202020204" pitchFamily="34" charset="0"/>
              <a:buChar char="•"/>
            </a:pPr>
            <a:endParaRPr lang="de-DE" sz="2177" dirty="0"/>
          </a:p>
          <a:p>
            <a:pPr>
              <a:buFont typeface="Arial" panose="020B0604020202020204" pitchFamily="34" charset="0"/>
              <a:buChar char="•"/>
            </a:pPr>
            <a:r>
              <a:rPr lang="de-DE" sz="2177" dirty="0"/>
              <a:t>wiederholte Verlängerung möglich</a:t>
            </a:r>
          </a:p>
          <a:p>
            <a:pPr>
              <a:buFont typeface="Arial" panose="020B0604020202020204" pitchFamily="34" charset="0"/>
              <a:buChar char="•"/>
            </a:pPr>
            <a:endParaRPr lang="de-DE" sz="2177" dirty="0"/>
          </a:p>
          <a:p>
            <a:pPr>
              <a:buFont typeface="Arial" panose="020B0604020202020204" pitchFamily="34" charset="0"/>
              <a:buChar char="•"/>
            </a:pPr>
            <a:r>
              <a:rPr lang="de-DE" sz="2177" dirty="0"/>
              <a:t>Niederlassungserlaubnis nach fünf Jahren (die Asylverfahrensdauer wird eingerechnet) möglich, wenn weitere Voraussetzungen, wie etwa die Sicherung des Lebensunterhalts sowie ausreichende Deutschkenntnisse, erfüllt sind</a:t>
            </a:r>
          </a:p>
          <a:p>
            <a:pPr>
              <a:buFont typeface="Arial" panose="020B0604020202020204" pitchFamily="34" charset="0"/>
              <a:buChar char="•"/>
            </a:pPr>
            <a:endParaRPr lang="de-DE" sz="2177" dirty="0"/>
          </a:p>
          <a:p>
            <a:pPr>
              <a:buFont typeface="Arial" panose="020B0604020202020204" pitchFamily="34" charset="0"/>
              <a:buChar char="•"/>
            </a:pPr>
            <a:r>
              <a:rPr lang="de-DE" sz="2177" dirty="0"/>
              <a:t>Die Aufenthaltserlaubnis berechtigt zur Aufnahme einer Erwerbstätigkeit. Die Aufenthaltserlaubnis wird mit einem entsprechenden Eintrag ausgestellt (§ 4a Abs. 1 Satz 1 und Abs. 3 Satz 1 AufenthG).</a:t>
            </a:r>
          </a:p>
          <a:p>
            <a:endParaRPr lang="de-DE" dirty="0"/>
          </a:p>
        </p:txBody>
      </p:sp>
    </p:spTree>
    <p:extLst>
      <p:ext uri="{BB962C8B-B14F-4D97-AF65-F5344CB8AC3E}">
        <p14:creationId xmlns:p14="http://schemas.microsoft.com/office/powerpoint/2010/main" val="97067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p:nvPr/>
        </p:nvSpPr>
        <p:spPr>
          <a:xfrm>
            <a:off x="1980740" y="273352"/>
            <a:ext cx="8229627" cy="1145009"/>
          </a:xfrm>
          <a:prstGeom prst="rect">
            <a:avLst/>
          </a:prstGeom>
          <a:noFill/>
          <a:ln>
            <a:noFill/>
          </a:ln>
        </p:spPr>
        <p:txBody>
          <a:bodyPr spcFirstLastPara="1" wrap="square" lIns="0" tIns="0" rIns="0" bIns="0" anchor="ctr" anchorCtr="0">
            <a:noAutofit/>
          </a:bodyPr>
          <a:lstStyle/>
          <a:p>
            <a:pPr algn="ctr"/>
            <a:r>
              <a:rPr lang="de-DE" sz="3992" dirty="0">
                <a:solidFill>
                  <a:srgbClr val="51646A"/>
                </a:solidFill>
                <a:latin typeface="+mj-lt"/>
                <a:ea typeface="Arial"/>
                <a:cs typeface="Arial"/>
                <a:sym typeface="Arial"/>
              </a:rPr>
              <a:t>Rechtsmittel</a:t>
            </a:r>
            <a:endParaRPr sz="3992" dirty="0">
              <a:solidFill>
                <a:srgbClr val="51646A"/>
              </a:solidFill>
              <a:latin typeface="+mj-lt"/>
              <a:ea typeface="Arial"/>
              <a:cs typeface="Arial"/>
              <a:sym typeface="Arial"/>
            </a:endParaRPr>
          </a:p>
        </p:txBody>
      </p:sp>
      <p:sp>
        <p:nvSpPr>
          <p:cNvPr id="223" name="Google Shape;223;p34"/>
          <p:cNvSpPr txBox="1"/>
          <p:nvPr/>
        </p:nvSpPr>
        <p:spPr>
          <a:xfrm>
            <a:off x="1258957" y="1473416"/>
            <a:ext cx="10747513" cy="4791696"/>
          </a:xfrm>
          <a:prstGeom prst="rect">
            <a:avLst/>
          </a:prstGeom>
          <a:noFill/>
          <a:ln>
            <a:noFill/>
          </a:ln>
        </p:spPr>
        <p:txBody>
          <a:bodyPr spcFirstLastPara="1" wrap="square" lIns="0" tIns="0" rIns="0" bIns="0" anchor="t" anchorCtr="0">
            <a:noAutofit/>
          </a:bodyPr>
          <a:lstStyle/>
          <a:p>
            <a:pPr marL="97978">
              <a:buClr>
                <a:srgbClr val="000000"/>
              </a:buClr>
              <a:buSzPts val="1440"/>
            </a:pPr>
            <a:r>
              <a:rPr lang="de-DE" sz="2000" dirty="0">
                <a:solidFill>
                  <a:srgbClr val="000000"/>
                </a:solidFill>
                <a:ea typeface="Arial"/>
                <a:cs typeface="Arial"/>
                <a:sym typeface="Arial"/>
              </a:rPr>
              <a:t>Was kann unternommen werden?</a:t>
            </a:r>
          </a:p>
          <a:p>
            <a:pPr marL="97978">
              <a:buClr>
                <a:srgbClr val="000000"/>
              </a:buClr>
              <a:buSzPts val="1440"/>
            </a:pPr>
            <a:endParaRPr sz="2000" dirty="0">
              <a:solidFill>
                <a:srgbClr val="000000"/>
              </a:solidFill>
              <a:ea typeface="Arial"/>
              <a:cs typeface="Arial"/>
              <a:sym typeface="Arial"/>
            </a:endParaRPr>
          </a:p>
          <a:p>
            <a:pPr marL="391910" indent="-293933">
              <a:buClr>
                <a:srgbClr val="000000"/>
              </a:buClr>
              <a:buSzPts val="1440"/>
              <a:buFont typeface="Noto Sans Symbols"/>
              <a:buChar char="●"/>
            </a:pPr>
            <a:r>
              <a:rPr lang="de-DE" sz="2000" b="1" dirty="0">
                <a:ea typeface="Arial"/>
                <a:cs typeface="Arial"/>
                <a:sym typeface="Arial"/>
              </a:rPr>
              <a:t>Kein Widerspruchsverfahren nach § 11 AsylVfG</a:t>
            </a:r>
            <a:endParaRPr sz="2000" b="1" dirty="0">
              <a:ea typeface="Arial"/>
              <a:cs typeface="Arial"/>
              <a:sym typeface="Arial"/>
            </a:endParaRPr>
          </a:p>
          <a:p>
            <a:pPr marL="391910" indent="-293933">
              <a:buClr>
                <a:srgbClr val="000000"/>
              </a:buClr>
              <a:buSzPts val="1440"/>
              <a:buFont typeface="Noto Sans Symbols"/>
              <a:buChar char="●"/>
            </a:pPr>
            <a:r>
              <a:rPr lang="de-DE" sz="2000" dirty="0">
                <a:solidFill>
                  <a:srgbClr val="000000"/>
                </a:solidFill>
                <a:ea typeface="Arial"/>
                <a:cs typeface="Arial"/>
                <a:sym typeface="Arial"/>
              </a:rPr>
              <a:t>wenn keine der vier Schutzformen greift, erhalten Antragstellende einen ablehnenden Bescheid, verbunden mit einer Abschiebungsandrohung</a:t>
            </a:r>
          </a:p>
          <a:p>
            <a:pPr marL="391910" indent="-293933">
              <a:buClr>
                <a:srgbClr val="000000"/>
              </a:buClr>
              <a:buSzPts val="1440"/>
              <a:buFont typeface="Noto Sans Symbols"/>
              <a:buChar char="●"/>
            </a:pPr>
            <a:r>
              <a:rPr lang="de-DE" sz="2000" dirty="0">
                <a:solidFill>
                  <a:srgbClr val="000000"/>
                </a:solidFill>
                <a:ea typeface="Arial"/>
                <a:cs typeface="Arial"/>
                <a:sym typeface="Arial"/>
              </a:rPr>
              <a:t>Gegen die Entscheidung stehen Rechtsmittel zur Verfügung</a:t>
            </a:r>
            <a:endParaRPr sz="2000" dirty="0">
              <a:solidFill>
                <a:srgbClr val="000000"/>
              </a:solidFill>
              <a:ea typeface="Arial"/>
              <a:cs typeface="Arial"/>
              <a:sym typeface="Arial"/>
            </a:endParaRPr>
          </a:p>
          <a:p>
            <a:pPr marL="391910" indent="-293933">
              <a:buClr>
                <a:srgbClr val="000000"/>
              </a:buClr>
              <a:buSzPts val="1440"/>
              <a:buFont typeface="Noto Sans Symbols"/>
              <a:buChar char="●"/>
            </a:pPr>
            <a:r>
              <a:rPr lang="de-DE" sz="2000" dirty="0">
                <a:solidFill>
                  <a:srgbClr val="000000"/>
                </a:solidFill>
                <a:ea typeface="Arial"/>
                <a:cs typeface="Arial"/>
                <a:sym typeface="Arial"/>
              </a:rPr>
              <a:t>Fristen und Rechtsmittel werden im Bescheid genannt (Rechtsbehelfsbelehrung)</a:t>
            </a:r>
            <a:endParaRPr sz="2000" dirty="0">
              <a:solidFill>
                <a:srgbClr val="000000"/>
              </a:solidFill>
              <a:ea typeface="Arial"/>
              <a:cs typeface="Arial"/>
              <a:sym typeface="Arial"/>
            </a:endParaRPr>
          </a:p>
        </p:txBody>
      </p:sp>
      <p:sp>
        <p:nvSpPr>
          <p:cNvPr id="224" name="Google Shape;224;p34"/>
          <p:cNvSpPr txBox="1"/>
          <p:nvPr/>
        </p:nvSpPr>
        <p:spPr>
          <a:xfrm>
            <a:off x="1258957" y="4145065"/>
            <a:ext cx="10747513" cy="1897135"/>
          </a:xfrm>
          <a:prstGeom prst="rect">
            <a:avLst/>
          </a:prstGeom>
          <a:noFill/>
          <a:ln>
            <a:noFill/>
          </a:ln>
        </p:spPr>
        <p:txBody>
          <a:bodyPr spcFirstLastPara="1" wrap="square" lIns="0" tIns="0" rIns="0" bIns="0" anchor="t" anchorCtr="0">
            <a:noAutofit/>
          </a:bodyPr>
          <a:lstStyle/>
          <a:p>
            <a:pPr marL="391910" indent="-293933">
              <a:buClr>
                <a:srgbClr val="000000"/>
              </a:buClr>
              <a:buSzPts val="1440"/>
              <a:buFont typeface="Noto Sans Symbols"/>
              <a:buChar char="●"/>
            </a:pPr>
            <a:r>
              <a:rPr lang="de-DE" sz="2000" b="1" dirty="0">
                <a:solidFill>
                  <a:srgbClr val="000000"/>
                </a:solidFill>
                <a:sym typeface="Arial"/>
              </a:rPr>
              <a:t>Gegen ablehnende Entscheidung des BAMF kann Klage vor dem Verwaltungsgericht erhoben werden</a:t>
            </a:r>
            <a:endParaRPr sz="2000" b="1" dirty="0">
              <a:solidFill>
                <a:srgbClr val="000000"/>
              </a:solidFill>
              <a:sym typeface="Arial"/>
            </a:endParaRPr>
          </a:p>
          <a:p>
            <a:pPr marL="391910" indent="-293933">
              <a:buClr>
                <a:srgbClr val="000000"/>
              </a:buClr>
              <a:buSzPts val="1440"/>
              <a:buFont typeface="Noto Sans Symbols"/>
              <a:buChar char="●"/>
            </a:pPr>
            <a:r>
              <a:rPr lang="de-DE" sz="2000" dirty="0">
                <a:solidFill>
                  <a:srgbClr val="000000"/>
                </a:solidFill>
                <a:sym typeface="Arial"/>
              </a:rPr>
              <a:t>Instanzenzug bis EuGH offen</a:t>
            </a:r>
          </a:p>
          <a:p>
            <a:pPr marL="391910" indent="-293933">
              <a:buClr>
                <a:srgbClr val="000000"/>
              </a:buClr>
              <a:buSzPts val="1440"/>
              <a:buFont typeface="Noto Sans Symbols"/>
              <a:buChar char="●"/>
            </a:pPr>
            <a:r>
              <a:rPr lang="de-DE" sz="2000" dirty="0">
                <a:solidFill>
                  <a:srgbClr val="000000"/>
                </a:solidFill>
                <a:sym typeface="Arial"/>
              </a:rPr>
              <a:t>Klagefrist </a:t>
            </a:r>
            <a:r>
              <a:rPr lang="de-DE" sz="2000" dirty="0" err="1">
                <a:solidFill>
                  <a:srgbClr val="000000"/>
                </a:solidFill>
                <a:sym typeface="Arial"/>
              </a:rPr>
              <a:t>grds</a:t>
            </a:r>
            <a:r>
              <a:rPr lang="de-DE" sz="2000" dirty="0">
                <a:solidFill>
                  <a:srgbClr val="000000"/>
                </a:solidFill>
                <a:sym typeface="Arial"/>
              </a:rPr>
              <a:t>. zwei Wochen, teilweise nur eine Woche, vgl. § 74 AsylG</a:t>
            </a:r>
          </a:p>
          <a:p>
            <a:pPr marL="391910" indent="-293933">
              <a:buClr>
                <a:srgbClr val="000000"/>
              </a:buClr>
              <a:buSzPts val="1440"/>
              <a:buFont typeface="Noto Sans Symbols"/>
              <a:buChar char="●"/>
            </a:pPr>
            <a:r>
              <a:rPr lang="de-DE" sz="2000" dirty="0"/>
              <a:t>2021: 36% der Klagen erfolgreich </a:t>
            </a:r>
          </a:p>
          <a:p>
            <a:pPr marL="97977">
              <a:buClr>
                <a:srgbClr val="000000"/>
              </a:buClr>
              <a:buSzPts val="1440"/>
            </a:pPr>
            <a:r>
              <a:rPr lang="de-DE" dirty="0"/>
              <a:t>(Quelle: https://www.sueddeutsche.de/politik/fluechtlinge-migration-afghanistan-1.5606317)</a:t>
            </a:r>
            <a:endParaRPr dirty="0">
              <a:solidFill>
                <a:srgbClr val="000000"/>
              </a:solidFil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67A0F9-2FF6-188A-BBA5-0B0DC0605416}"/>
              </a:ext>
            </a:extLst>
          </p:cNvPr>
          <p:cNvSpPr>
            <a:spLocks noGrp="1"/>
          </p:cNvSpPr>
          <p:nvPr>
            <p:ph type="title"/>
          </p:nvPr>
        </p:nvSpPr>
        <p:spPr/>
        <p:txBody>
          <a:bodyPr>
            <a:normAutofit/>
          </a:bodyPr>
          <a:lstStyle/>
          <a:p>
            <a:pPr algn="ctr"/>
            <a:r>
              <a:rPr lang="de-DE" sz="3990" dirty="0">
                <a:solidFill>
                  <a:srgbClr val="51646A"/>
                </a:solidFill>
              </a:rPr>
              <a:t>Wichtigste Inhalte</a:t>
            </a:r>
          </a:p>
        </p:txBody>
      </p:sp>
      <p:sp>
        <p:nvSpPr>
          <p:cNvPr id="3" name="Inhaltsplatzhalter 2">
            <a:extLst>
              <a:ext uri="{FF2B5EF4-FFF2-40B4-BE49-F238E27FC236}">
                <a16:creationId xmlns:a16="http://schemas.microsoft.com/office/drawing/2014/main" id="{EEB53E29-44E7-D445-5D86-BFE70DD1E535}"/>
              </a:ext>
            </a:extLst>
          </p:cNvPr>
          <p:cNvSpPr>
            <a:spLocks noGrp="1"/>
          </p:cNvSpPr>
          <p:nvPr>
            <p:ph idx="1"/>
          </p:nvPr>
        </p:nvSpPr>
        <p:spPr/>
        <p:txBody>
          <a:bodyPr>
            <a:normAutofit fontScale="92500" lnSpcReduction="20000"/>
          </a:bodyPr>
          <a:lstStyle/>
          <a:p>
            <a:r>
              <a:rPr lang="de-DE" dirty="0"/>
              <a:t>Ablauf eines Asylverfahrens</a:t>
            </a:r>
          </a:p>
          <a:p>
            <a:endParaRPr lang="de-DE" dirty="0"/>
          </a:p>
          <a:p>
            <a:r>
              <a:rPr lang="de-DE" dirty="0"/>
              <a:t>Das BAMF entscheidet beim Asylantrag über vier Schutzformen:</a:t>
            </a:r>
          </a:p>
          <a:p>
            <a:pPr lvl="1">
              <a:buFont typeface="Wingdings" panose="05000000000000000000" pitchFamily="2" charset="2"/>
              <a:buChar char="Ø"/>
            </a:pPr>
            <a:r>
              <a:rPr lang="de-DE" dirty="0"/>
              <a:t>Flüchtlingseigenschaft </a:t>
            </a:r>
          </a:p>
          <a:p>
            <a:pPr lvl="1">
              <a:buFont typeface="Wingdings" panose="05000000000000000000" pitchFamily="2" charset="2"/>
              <a:buChar char="Ø"/>
            </a:pPr>
            <a:r>
              <a:rPr lang="de-DE" dirty="0"/>
              <a:t>Asyl nach dem GG</a:t>
            </a:r>
          </a:p>
          <a:p>
            <a:pPr lvl="1">
              <a:buFont typeface="Wingdings" panose="05000000000000000000" pitchFamily="2" charset="2"/>
              <a:buChar char="Ø"/>
            </a:pPr>
            <a:r>
              <a:rPr lang="de-DE" dirty="0"/>
              <a:t>Subsidiärer Schutz</a:t>
            </a:r>
          </a:p>
          <a:p>
            <a:pPr lvl="1">
              <a:buFont typeface="Wingdings" panose="05000000000000000000" pitchFamily="2" charset="2"/>
              <a:buChar char="Ø"/>
            </a:pPr>
            <a:r>
              <a:rPr lang="de-DE" dirty="0"/>
              <a:t>Nationale Abschiebungsverbote</a:t>
            </a:r>
          </a:p>
          <a:p>
            <a:pPr marL="457200" lvl="1" indent="0">
              <a:buNone/>
            </a:pPr>
            <a:endParaRPr lang="de-DE" dirty="0"/>
          </a:p>
          <a:p>
            <a:r>
              <a:rPr lang="de-DE" dirty="0"/>
              <a:t>Schutzform wichtig im Hinblick auf Aufenthaltserlaubnis (=unterschiedliche Rechte)</a:t>
            </a:r>
          </a:p>
          <a:p>
            <a:endParaRPr lang="de-DE" dirty="0"/>
          </a:p>
          <a:p>
            <a:r>
              <a:rPr lang="de-DE" dirty="0"/>
              <a:t>Rechtsschutz</a:t>
            </a:r>
          </a:p>
        </p:txBody>
      </p:sp>
    </p:spTree>
    <p:extLst>
      <p:ext uri="{BB962C8B-B14F-4D97-AF65-F5344CB8AC3E}">
        <p14:creationId xmlns:p14="http://schemas.microsoft.com/office/powerpoint/2010/main" val="3608483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4F726A-9E10-5043-8074-5F17E8E77857}"/>
              </a:ext>
            </a:extLst>
          </p:cNvPr>
          <p:cNvSpPr>
            <a:spLocks noGrp="1"/>
          </p:cNvSpPr>
          <p:nvPr>
            <p:ph type="title"/>
          </p:nvPr>
        </p:nvSpPr>
        <p:spPr>
          <a:xfrm>
            <a:off x="838200" y="143512"/>
            <a:ext cx="10515600" cy="847493"/>
          </a:xfrm>
        </p:spPr>
        <p:txBody>
          <a:bodyPr>
            <a:normAutofit/>
          </a:bodyPr>
          <a:lstStyle/>
          <a:p>
            <a:r>
              <a:rPr lang="de-DE" sz="3990" dirty="0">
                <a:solidFill>
                  <a:srgbClr val="51646A"/>
                </a:solidFill>
              </a:rPr>
              <a:t>Links und Lesehinweise</a:t>
            </a:r>
          </a:p>
        </p:txBody>
      </p:sp>
      <p:sp>
        <p:nvSpPr>
          <p:cNvPr id="3" name="Inhaltsplatzhalter 2">
            <a:extLst>
              <a:ext uri="{FF2B5EF4-FFF2-40B4-BE49-F238E27FC236}">
                <a16:creationId xmlns:a16="http://schemas.microsoft.com/office/drawing/2014/main" id="{8CC48774-1D63-A51F-8DB2-EF0402924A19}"/>
              </a:ext>
            </a:extLst>
          </p:cNvPr>
          <p:cNvSpPr>
            <a:spLocks noGrp="1"/>
          </p:cNvSpPr>
          <p:nvPr>
            <p:ph idx="1"/>
          </p:nvPr>
        </p:nvSpPr>
        <p:spPr>
          <a:xfrm>
            <a:off x="838200" y="848138"/>
            <a:ext cx="11353800" cy="5786838"/>
          </a:xfrm>
        </p:spPr>
        <p:txBody>
          <a:bodyPr>
            <a:normAutofit lnSpcReduction="10000"/>
          </a:bodyPr>
          <a:lstStyle/>
          <a:p>
            <a:r>
              <a:rPr lang="de-DE" sz="1500" dirty="0"/>
              <a:t>Leitfaden zum Flüchtlingsrecht – Die materiellrechtlichen Voraussetzungen für die Gewährung von Flüchtlings- oder anderweitigem Schutz, Kirsten Eichler, abrufbar: </a:t>
            </a:r>
            <a:r>
              <a:rPr lang="de-DE" sz="1500" dirty="0">
                <a:hlinkClick r:id="rId2"/>
              </a:rPr>
              <a:t>https://www.asyl.net/fileadmin/user_upload/publikationen/Arbeitshilfen/2019-12_Leitfaden_Fluechtlingsrecht_3Aufl.pdf</a:t>
            </a:r>
            <a:endParaRPr lang="de-DE" sz="1500" dirty="0"/>
          </a:p>
          <a:p>
            <a:r>
              <a:rPr lang="de-DE" sz="1500" dirty="0"/>
              <a:t>Faktencheck zur Reform des Gemeinsamen Europäischen Asylsystems (GEAS) – Medico International: </a:t>
            </a:r>
            <a:r>
              <a:rPr lang="de-DE" sz="1500" dirty="0">
                <a:hlinkClick r:id="rId3"/>
              </a:rPr>
              <a:t>geas-faktencheck.pdf</a:t>
            </a:r>
            <a:endParaRPr lang="de-DE" sz="1500" dirty="0"/>
          </a:p>
          <a:p>
            <a:r>
              <a:rPr lang="de-DE" sz="1500" dirty="0"/>
              <a:t>Informationen zu Herkunftsländern:</a:t>
            </a:r>
          </a:p>
          <a:p>
            <a:pPr lvl="1">
              <a:buFont typeface="Symbol" panose="05050102010706020507" pitchFamily="18" charset="2"/>
              <a:buChar char="-"/>
            </a:pPr>
            <a:r>
              <a:rPr lang="de-DE" sz="1500" dirty="0">
                <a:hlinkClick r:id="rId4"/>
              </a:rPr>
              <a:t>www.asyl.net</a:t>
            </a:r>
            <a:endParaRPr lang="de-DE" sz="1500" dirty="0"/>
          </a:p>
          <a:p>
            <a:pPr lvl="1">
              <a:buFont typeface="Symbol" panose="05050102010706020507" pitchFamily="18" charset="2"/>
              <a:buChar char="-"/>
            </a:pPr>
            <a:r>
              <a:rPr lang="de-DE" sz="1500" dirty="0">
                <a:hlinkClick r:id="rId5"/>
              </a:rPr>
              <a:t>www.unhcr.org</a:t>
            </a:r>
            <a:endParaRPr lang="de-DE" sz="1500" dirty="0"/>
          </a:p>
          <a:p>
            <a:pPr lvl="1">
              <a:buFont typeface="Symbol" panose="05050102010706020507" pitchFamily="18" charset="2"/>
              <a:buChar char="-"/>
            </a:pPr>
            <a:r>
              <a:rPr lang="de-DE" sz="1500" dirty="0">
                <a:hlinkClick r:id="rId6"/>
              </a:rPr>
              <a:t>www.ecoi.net</a:t>
            </a:r>
            <a:endParaRPr lang="de-DE" sz="1500" dirty="0"/>
          </a:p>
          <a:p>
            <a:pPr lvl="1">
              <a:buFont typeface="Symbol" panose="05050102010706020507" pitchFamily="18" charset="2"/>
              <a:buChar char="-"/>
            </a:pPr>
            <a:r>
              <a:rPr lang="de-DE" sz="1500" dirty="0"/>
              <a:t>…</a:t>
            </a:r>
          </a:p>
          <a:p>
            <a:r>
              <a:rPr lang="de-DE" sz="1500" dirty="0"/>
              <a:t>Rechtsprechungsdatenbank: </a:t>
            </a:r>
            <a:r>
              <a:rPr lang="de-DE" sz="1500" dirty="0">
                <a:hlinkClick r:id="rId7"/>
              </a:rPr>
              <a:t>https://www.asyl.net/recht/rechtsprechungskategorien/fluechtlingsschutz-und-abschiebungsverbote</a:t>
            </a:r>
            <a:r>
              <a:rPr lang="de-DE" sz="1500" dirty="0"/>
              <a:t> </a:t>
            </a:r>
          </a:p>
          <a:p>
            <a:r>
              <a:rPr lang="de-DE" sz="1500" dirty="0"/>
              <a:t>Ausgewählte Entscheidungen: </a:t>
            </a:r>
          </a:p>
          <a:p>
            <a:pPr>
              <a:buFont typeface="Symbol" panose="05050102010706020507" pitchFamily="18" charset="2"/>
              <a:buChar char="-"/>
            </a:pPr>
            <a:r>
              <a:rPr lang="de-DE" sz="1500" dirty="0"/>
              <a:t>EuGH zu afghanischen Frauen, Urteil vom 4.10.2024, Az. C 608/22 und 609/22: </a:t>
            </a:r>
            <a:r>
              <a:rPr lang="de-DE" sz="1500" dirty="0">
                <a:hlinkClick r:id="rId8"/>
              </a:rPr>
              <a:t>CURIA – Dokumente</a:t>
            </a:r>
            <a:endParaRPr lang="de-DE" sz="1500" dirty="0"/>
          </a:p>
          <a:p>
            <a:pPr>
              <a:buFont typeface="Symbol" panose="05050102010706020507" pitchFamily="18" charset="2"/>
              <a:buChar char="-"/>
            </a:pPr>
            <a:r>
              <a:rPr lang="de-DE" sz="1500" dirty="0"/>
              <a:t>„Seehofer-Deal“ verstößt gegen EMRK, H.T gegen Deutschland und Griechenland, EGMR-Urteil vom 15.10.2024, </a:t>
            </a:r>
            <a:r>
              <a:rPr lang="de-DE" sz="1500" dirty="0">
                <a:hlinkClick r:id="rId9"/>
              </a:rPr>
              <a:t>https://hudoc.echr.coe.int/?i=001-237290</a:t>
            </a:r>
            <a:r>
              <a:rPr lang="de-DE" sz="1500" dirty="0"/>
              <a:t> (deutsche Zusammenfassung unter </a:t>
            </a:r>
            <a:r>
              <a:rPr lang="de-DE" sz="1500" dirty="0">
                <a:hlinkClick r:id="rId10"/>
              </a:rPr>
              <a:t>ECCHR: Zurückweisungen: „Seehofer-Deal“ verweigert Zugang zu Asylverfahren</a:t>
            </a:r>
            <a:r>
              <a:rPr lang="de-DE" sz="1500" dirty="0"/>
              <a:t> )</a:t>
            </a:r>
          </a:p>
          <a:p>
            <a:pPr>
              <a:buFont typeface="Symbol" panose="05050102010706020507" pitchFamily="18" charset="2"/>
              <a:buChar char="-"/>
            </a:pPr>
            <a:r>
              <a:rPr lang="de-DE" sz="1500" dirty="0"/>
              <a:t>Flüchtlingsanerkennung für antifaschistischen Aktivisten aus der Russischen Föderation (VG Göttingen, Urteil vom 17.06.2022 - 1 A 14/22)</a:t>
            </a:r>
          </a:p>
          <a:p>
            <a:pPr>
              <a:buFont typeface="Symbol" panose="05050102010706020507" pitchFamily="18" charset="2"/>
              <a:buChar char="-"/>
            </a:pPr>
            <a:r>
              <a:rPr lang="de-DE" sz="1500" dirty="0"/>
              <a:t>Systemische Mängel im kroatischen Asylverfahren wegen gewaltsamer Pushbacks (VG Braunschweig, Urteil vom 24.05.2022 - 2 A 26/22)</a:t>
            </a:r>
          </a:p>
          <a:p>
            <a:pPr>
              <a:buFont typeface="Symbol" panose="05050102010706020507" pitchFamily="18" charset="2"/>
              <a:buChar char="-"/>
            </a:pPr>
            <a:r>
              <a:rPr lang="de-DE" sz="1500" dirty="0"/>
              <a:t>Anerkannten droht in Griechenland unmenschliche oder erniedrigende Behandlung (OVG Sachsen, Urteil vom 27.04.2022 - 5 A 492/21.A)</a:t>
            </a:r>
          </a:p>
          <a:p>
            <a:pPr>
              <a:buFont typeface="Symbol" panose="05050102010706020507" pitchFamily="18" charset="2"/>
              <a:buChar char="-"/>
            </a:pPr>
            <a:r>
              <a:rPr lang="de-DE" sz="1500" dirty="0"/>
              <a:t>Flüchtlingsstatus bei Wehrdienstverweigerung in Syrien (EuGH Az.: C-238/19); siehe auch: </a:t>
            </a:r>
            <a:r>
              <a:rPr lang="de-DE" sz="1500" dirty="0">
                <a:hlinkClick r:id="rId11"/>
              </a:rPr>
              <a:t>https://www.lto.de/recht/nachrichten/n/eugh-urteil-c-23819-wehrpflicht-fluechtlinge-voraussetzungen-asyl-ovg-deutsche-rechtsprechung/</a:t>
            </a:r>
            <a:endParaRPr lang="de-DE" sz="1500" dirty="0"/>
          </a:p>
          <a:p>
            <a:pPr>
              <a:buFont typeface="Symbol" panose="05050102010706020507" pitchFamily="18" charset="2"/>
              <a:buChar char="-"/>
            </a:pPr>
            <a:r>
              <a:rPr lang="de-DE" sz="1500" dirty="0"/>
              <a:t>Bisexuelle und homosexuelle Personen bilden im Iran eine soziale Gruppe im Sinne des § 3b Abs. 1 Nr. 4 AsylG (VG Braunschweig, Urteil vom 09.08.2021 - 2 A 77/18)</a:t>
            </a:r>
          </a:p>
          <a:p>
            <a:pPr marL="457200" lvl="1" indent="0">
              <a:buNone/>
            </a:pPr>
            <a:endParaRPr lang="de-DE" sz="1600" dirty="0"/>
          </a:p>
          <a:p>
            <a:pPr marL="457200" lvl="1" indent="0">
              <a:buNone/>
            </a:pPr>
            <a:endParaRPr lang="de-DE" sz="1600" dirty="0"/>
          </a:p>
        </p:txBody>
      </p:sp>
    </p:spTree>
    <p:extLst>
      <p:ext uri="{BB962C8B-B14F-4D97-AF65-F5344CB8AC3E}">
        <p14:creationId xmlns:p14="http://schemas.microsoft.com/office/powerpoint/2010/main" val="736480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6DC5-89B9-9384-8226-8D6D311B0F93}"/>
              </a:ext>
            </a:extLst>
          </p:cNvPr>
          <p:cNvSpPr>
            <a:spLocks noGrp="1"/>
          </p:cNvSpPr>
          <p:nvPr>
            <p:ph type="title"/>
          </p:nvPr>
        </p:nvSpPr>
        <p:spPr/>
        <p:txBody>
          <a:bodyPr/>
          <a:lstStyle/>
          <a:p>
            <a:r>
              <a:rPr lang="de-DE" dirty="0"/>
              <a:t>Exkurs: Werkzeug für alltägliche Debatten</a:t>
            </a:r>
          </a:p>
        </p:txBody>
      </p:sp>
      <p:sp>
        <p:nvSpPr>
          <p:cNvPr id="3" name="Content Placeholder 2">
            <a:extLst>
              <a:ext uri="{FF2B5EF4-FFF2-40B4-BE49-F238E27FC236}">
                <a16:creationId xmlns:a16="http://schemas.microsoft.com/office/drawing/2014/main" id="{8BE528EA-F4C9-125C-17F8-BF9959A401E7}"/>
              </a:ext>
            </a:extLst>
          </p:cNvPr>
          <p:cNvSpPr>
            <a:spLocks noGrp="1"/>
          </p:cNvSpPr>
          <p:nvPr>
            <p:ph idx="1"/>
          </p:nvPr>
        </p:nvSpPr>
        <p:spPr/>
        <p:txBody>
          <a:bodyPr>
            <a:normAutofit/>
          </a:bodyPr>
          <a:lstStyle/>
          <a:p>
            <a:r>
              <a:rPr lang="de-DE" sz="2000" dirty="0"/>
              <a:t>„Illegale“  Migranten: Strafbarkeit der Einreise ohne Visum gem. § 95 I Nr. 3 AufenthG, jedoch: nach § 95 V bleibt Art. 31 GFK unberührt, danach Straffreiheit für Flüchtlinge, die unmittelbar aus Staat kommen, in dem Schaden droht: „Flüchtling“ nicht auf Aufenthaltstitel bezogen, Ausschluss nur bei offensichtlich missbräuchlichem Antrag (</a:t>
            </a:r>
            <a:r>
              <a:rPr lang="it-IT" sz="2000" dirty="0"/>
              <a:t>Fischer-Lescano/Horst, ZAR 2011, 81)</a:t>
            </a:r>
            <a:r>
              <a:rPr lang="de-DE" sz="2000" dirty="0"/>
              <a:t>; „unmittelbar“ schließt Durchreise durch Drittstaat nicht aus, vgl. BVerfG, Beschl. v. 8.12.2014 – 2 BvR 450/11</a:t>
            </a:r>
            <a:r>
              <a:rPr lang="de-DE" sz="2000" b="1" dirty="0"/>
              <a:t> </a:t>
            </a:r>
            <a:r>
              <a:rPr lang="de-DE" sz="2000" dirty="0"/>
              <a:t>Rn.31 – Präziser daher von </a:t>
            </a:r>
            <a:r>
              <a:rPr lang="de-DE" sz="2000" b="1" dirty="0" err="1"/>
              <a:t>illegalisierter</a:t>
            </a:r>
            <a:r>
              <a:rPr lang="de-DE" sz="2000" b="1" dirty="0"/>
              <a:t> Migration </a:t>
            </a:r>
            <a:r>
              <a:rPr lang="de-DE" sz="2000" dirty="0"/>
              <a:t>sprechen</a:t>
            </a:r>
          </a:p>
          <a:p>
            <a:r>
              <a:rPr lang="de-DE" sz="2000" dirty="0"/>
              <a:t>„Sozialtourismus“: AsylbLG begründet Ansprüche auf Leistungen zur Deckung des absolut notwendigen Bedarfs ( Art. 1 i. V. m. Art. 20 GG), wird tendenziell immer restriktiver, s. dazu </a:t>
            </a:r>
            <a:r>
              <a:rPr lang="de-DE" sz="2000" dirty="0">
                <a:hlinkClick r:id="rId2"/>
              </a:rPr>
              <a:t>Informationsverbund Asyl &amp; Migration – Detail</a:t>
            </a:r>
            <a:r>
              <a:rPr lang="de-DE" sz="2000" dirty="0"/>
              <a:t> ( aktuelle Änderungen durch „Sicherheitspaket“), vgl. auch </a:t>
            </a:r>
            <a:r>
              <a:rPr lang="de-DE" sz="2000" dirty="0">
                <a:hlinkClick r:id="rId3"/>
              </a:rPr>
              <a:t>Bundesverfassungsgericht - Presse - Regelungen zu den Grundleistungen in Form der Geldleistungen nach dem Asylbewerberleistungsgesetz verfassungswidrig</a:t>
            </a:r>
            <a:r>
              <a:rPr lang="de-DE" sz="2000" dirty="0"/>
              <a:t> : </a:t>
            </a:r>
            <a:r>
              <a:rPr lang="de-DE" sz="2000" b="1" dirty="0"/>
              <a:t>„Die Menschenwürde ist migrationspolitisch nicht zu relativieren.“</a:t>
            </a:r>
            <a:endParaRPr lang="it-IT" sz="2000" b="1" dirty="0"/>
          </a:p>
        </p:txBody>
      </p:sp>
    </p:spTree>
    <p:extLst>
      <p:ext uri="{BB962C8B-B14F-4D97-AF65-F5344CB8AC3E}">
        <p14:creationId xmlns:p14="http://schemas.microsoft.com/office/powerpoint/2010/main" val="4694957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pic>
        <p:nvPicPr>
          <p:cNvPr id="1028" name="Picture 4" descr="Rio Reiser">
            <a:extLst>
              <a:ext uri="{FF2B5EF4-FFF2-40B4-BE49-F238E27FC236}">
                <a16:creationId xmlns:a16="http://schemas.microsoft.com/office/drawing/2014/main" id="{803D2302-A768-6807-B57A-4E0395AE8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838" r="-1" b="6370"/>
          <a:stretch/>
        </p:blipFill>
        <p:spPr bwMode="auto">
          <a:xfrm>
            <a:off x="-1" y="10"/>
            <a:ext cx="5151179"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057" name="Straight Connector 105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8" name="Google Shape;248;p38"/>
          <p:cNvSpPr txBox="1"/>
          <p:nvPr/>
        </p:nvSpPr>
        <p:spPr>
          <a:xfrm>
            <a:off x="5868557" y="2551176"/>
            <a:ext cx="5444382" cy="3591207"/>
          </a:xfrm>
          <a:prstGeom prst="rect">
            <a:avLst/>
          </a:prstGeom>
        </p:spPr>
        <p:txBody>
          <a:bodyPr spcFirstLastPara="1" vert="horz" lIns="91440" tIns="45720" rIns="91440" bIns="45720" rtlCol="0" anchorCtr="0">
            <a:normAutofit/>
          </a:bodyPr>
          <a:lstStyle/>
          <a:p>
            <a:pPr marL="97978" indent="-228600">
              <a:lnSpc>
                <a:spcPct val="90000"/>
              </a:lnSpc>
              <a:spcAft>
                <a:spcPts val="600"/>
              </a:spcAft>
              <a:buClr>
                <a:srgbClr val="000000"/>
              </a:buClr>
              <a:buSzPts val="2160"/>
              <a:buFont typeface="Arial" panose="020B0604020202020204" pitchFamily="34" charset="0"/>
              <a:buChar char="•"/>
            </a:pPr>
            <a:r>
              <a:rPr lang="en-US" sz="2000"/>
              <a:t>Noch Fragen?</a:t>
            </a:r>
          </a:p>
          <a:p>
            <a:pPr marL="97978" indent="-228600">
              <a:lnSpc>
                <a:spcPct val="90000"/>
              </a:lnSpc>
              <a:spcAft>
                <a:spcPts val="600"/>
              </a:spcAft>
              <a:buSzPts val="2160"/>
              <a:buFont typeface="Arial" panose="020B0604020202020204" pitchFamily="34" charset="0"/>
              <a:buChar char="•"/>
            </a:pPr>
            <a:r>
              <a:rPr lang="en-US" sz="2000"/>
              <a:t>ausbildung@rlcsaar.de	</a:t>
            </a:r>
          </a:p>
          <a:p>
            <a:pPr marL="97978" indent="-228600">
              <a:lnSpc>
                <a:spcPct val="90000"/>
              </a:lnSpc>
              <a:spcAft>
                <a:spcPts val="600"/>
              </a:spcAft>
              <a:buClr>
                <a:srgbClr val="000000"/>
              </a:buClr>
              <a:buSzPts val="2160"/>
              <a:buFont typeface="Arial" panose="020B0604020202020204" pitchFamily="34" charset="0"/>
              <a:buChar char="•"/>
            </a:pPr>
            <a:endParaRPr lang="en-US" sz="2000">
              <a:sym typeface="Arial"/>
            </a:endParaRPr>
          </a:p>
          <a:p>
            <a:pPr marL="97978" indent="-228600">
              <a:lnSpc>
                <a:spcPct val="90000"/>
              </a:lnSpc>
              <a:spcAft>
                <a:spcPts val="600"/>
              </a:spcAft>
              <a:buClr>
                <a:srgbClr val="000000"/>
              </a:buClr>
              <a:buSzPts val="2160"/>
              <a:buFont typeface="Arial" panose="020B0604020202020204" pitchFamily="34" charset="0"/>
              <a:buChar char="•"/>
            </a:pPr>
            <a:r>
              <a:rPr lang="en-US" sz="2000"/>
              <a:t>Vielen Dank für eure Aufmerksamkeit </a:t>
            </a:r>
            <a:r>
              <a:rPr lang="en-US" sz="2000">
                <a:sym typeface="Wingdings" panose="05000000000000000000" pitchFamily="2" charset="2"/>
              </a:rPr>
              <a:t> </a:t>
            </a:r>
            <a:endParaRPr lang="en-US" sz="2000">
              <a:sym typeface="Arial"/>
            </a:endParaRPr>
          </a:p>
        </p:txBody>
      </p:sp>
      <p:sp>
        <p:nvSpPr>
          <p:cNvPr id="247" name="Google Shape;247;p38"/>
          <p:cNvSpPr txBox="1"/>
          <p:nvPr/>
        </p:nvSpPr>
        <p:spPr>
          <a:xfrm>
            <a:off x="1980740" y="887740"/>
            <a:ext cx="8229627" cy="529968"/>
          </a:xfrm>
          <a:prstGeom prst="rect">
            <a:avLst/>
          </a:prstGeom>
          <a:noFill/>
          <a:ln>
            <a:noFill/>
          </a:ln>
        </p:spPr>
        <p:txBody>
          <a:bodyPr spcFirstLastPara="1" wrap="square" lIns="0" tIns="0" rIns="0" bIns="0" anchor="ctr" anchorCtr="0">
            <a:noAutofit/>
          </a:bodyPr>
          <a:lstStyle/>
          <a:p>
            <a:pPr algn="ctr"/>
            <a:endParaRPr sz="3992"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xEl>
                                              <p:pRg st="3" end="3"/>
                                            </p:txEl>
                                          </p:spTgt>
                                        </p:tgtEl>
                                        <p:attrNameLst>
                                          <p:attrName>style.visibility</p:attrName>
                                        </p:attrNameLst>
                                      </p:cBhvr>
                                      <p:to>
                                        <p:strVal val="visible"/>
                                      </p:to>
                                    </p:set>
                                    <p:animEffect transition="in" filter="fade">
                                      <p:cBhvr>
                                        <p:cTn id="7" dur="500"/>
                                        <p:tgtEl>
                                          <p:spTgt spid="2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5F04852-41B0-82B0-EBD6-79C1361F37D5}"/>
              </a:ext>
            </a:extLst>
          </p:cNvPr>
          <p:cNvPicPr>
            <a:picLocks noChangeAspect="1"/>
          </p:cNvPicPr>
          <p:nvPr/>
        </p:nvPicPr>
        <p:blipFill>
          <a:blip r:embed="rId3"/>
          <a:stretch>
            <a:fillRect/>
          </a:stretch>
        </p:blipFill>
        <p:spPr>
          <a:xfrm>
            <a:off x="1469570" y="168672"/>
            <a:ext cx="9669959" cy="5775652"/>
          </a:xfrm>
          <a:prstGeom prst="rect">
            <a:avLst/>
          </a:prstGeom>
        </p:spPr>
      </p:pic>
      <p:sp>
        <p:nvSpPr>
          <p:cNvPr id="2" name="Ellipse 1">
            <a:extLst>
              <a:ext uri="{FF2B5EF4-FFF2-40B4-BE49-F238E27FC236}">
                <a16:creationId xmlns:a16="http://schemas.microsoft.com/office/drawing/2014/main" id="{58A08131-FDD7-8673-F7AB-2D77A14BCF22}"/>
              </a:ext>
            </a:extLst>
          </p:cNvPr>
          <p:cNvSpPr/>
          <p:nvPr/>
        </p:nvSpPr>
        <p:spPr>
          <a:xfrm>
            <a:off x="4724400" y="456476"/>
            <a:ext cx="1066800" cy="914400"/>
          </a:xfrm>
          <a:prstGeom prst="ellipse">
            <a:avLst/>
          </a:prstGeom>
          <a:noFill/>
          <a:ln w="38100">
            <a:solidFill>
              <a:srgbClr val="FF0000"/>
            </a:solidFill>
          </a:ln>
          <a:effectLst>
            <a:glow rad="228600">
              <a:srgbClr val="FF0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5282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F3EA7-C034-3591-6FD9-250CDEDB8A0F}"/>
              </a:ext>
            </a:extLst>
          </p:cNvPr>
          <p:cNvSpPr>
            <a:spLocks noGrp="1"/>
          </p:cNvSpPr>
          <p:nvPr>
            <p:ph type="title"/>
          </p:nvPr>
        </p:nvSpPr>
        <p:spPr>
          <a:xfrm>
            <a:off x="6810992" y="81917"/>
            <a:ext cx="4472630" cy="1637231"/>
          </a:xfrm>
        </p:spPr>
        <p:txBody>
          <a:bodyPr anchor="b">
            <a:normAutofit/>
          </a:bodyPr>
          <a:lstStyle/>
          <a:p>
            <a:r>
              <a:rPr lang="de-DE" sz="3990" dirty="0">
                <a:solidFill>
                  <a:srgbClr val="51646A"/>
                </a:solidFill>
              </a:rPr>
              <a:t>Erstverteilung der Asylsuchenden</a:t>
            </a:r>
          </a:p>
        </p:txBody>
      </p:sp>
      <p:pic>
        <p:nvPicPr>
          <p:cNvPr id="15" name="Grafik 14" descr="Ein Bild, das Karte, Entwurf, Zeichnung enthält.&#10;&#10;Automatisch generierte Beschreibung">
            <a:extLst>
              <a:ext uri="{FF2B5EF4-FFF2-40B4-BE49-F238E27FC236}">
                <a16:creationId xmlns:a16="http://schemas.microsoft.com/office/drawing/2014/main" id="{20C54B19-3B64-7E4E-3BD4-6F9E329C6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19" y="1944211"/>
            <a:ext cx="5361482" cy="3015833"/>
          </a:xfrm>
          <a:prstGeom prst="rect">
            <a:avLst/>
          </a:prstGeom>
        </p:spPr>
      </p:pic>
      <p:sp>
        <p:nvSpPr>
          <p:cNvPr id="3" name="Inhaltsplatzhalter 2">
            <a:extLst>
              <a:ext uri="{FF2B5EF4-FFF2-40B4-BE49-F238E27FC236}">
                <a16:creationId xmlns:a16="http://schemas.microsoft.com/office/drawing/2014/main" id="{ED3C8A48-1DEA-ADE1-DA4E-74B19C65980A}"/>
              </a:ext>
            </a:extLst>
          </p:cNvPr>
          <p:cNvSpPr>
            <a:spLocks noGrp="1"/>
          </p:cNvSpPr>
          <p:nvPr>
            <p:ph idx="1"/>
          </p:nvPr>
        </p:nvSpPr>
        <p:spPr>
          <a:xfrm>
            <a:off x="6800066" y="1944211"/>
            <a:ext cx="5254403" cy="4227989"/>
          </a:xfrm>
        </p:spPr>
        <p:txBody>
          <a:bodyPr>
            <a:normAutofit/>
          </a:bodyPr>
          <a:lstStyle/>
          <a:p>
            <a:r>
              <a:rPr lang="de-DE" sz="1800" dirty="0"/>
              <a:t>Erstversorgung in räumlich nächstgelegener Aufnahmeeinrichtung (Einrichtung ist Ländersache, vgl. § 44 AsylG)</a:t>
            </a:r>
          </a:p>
          <a:p>
            <a:r>
              <a:rPr lang="de-DE" sz="1800" dirty="0"/>
              <a:t>Erstverteilung Asylbegehrende (</a:t>
            </a:r>
            <a:r>
              <a:rPr lang="de-DE" sz="1800" b="1" dirty="0"/>
              <a:t>EASY-Verfahren</a:t>
            </a:r>
            <a:r>
              <a:rPr lang="de-DE" sz="1800" dirty="0"/>
              <a:t>) auf die Länder nach dem </a:t>
            </a:r>
            <a:r>
              <a:rPr lang="de-DE" sz="1800" b="1" dirty="0"/>
              <a:t>Königsteiner Schlüssel </a:t>
            </a:r>
            <a:r>
              <a:rPr lang="de-DE" sz="1800" dirty="0"/>
              <a:t>(vgl. § 45 AsylG)</a:t>
            </a:r>
          </a:p>
          <a:p>
            <a:r>
              <a:rPr lang="de-DE" sz="1800" dirty="0"/>
              <a:t>Aufnahmequote richtet sich zu 2/3 nach dem Steueraufkommen und zu 1/3 nach der Bevölkerungszahl</a:t>
            </a:r>
          </a:p>
          <a:p>
            <a:r>
              <a:rPr lang="de-DE" sz="1800" dirty="0"/>
              <a:t>Danach ggf. Verteilung innerhalb des Bundeslandes (i.d.R. dauerhafte Unterbringung durch die Städte und Gemeinden)</a:t>
            </a:r>
          </a:p>
        </p:txBody>
      </p:sp>
    </p:spTree>
    <p:extLst>
      <p:ext uri="{BB962C8B-B14F-4D97-AF65-F5344CB8AC3E}">
        <p14:creationId xmlns:p14="http://schemas.microsoft.com/office/powerpoint/2010/main" val="72292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2BFBFE0-777A-4C90-7E7F-3C10F086FAA3}"/>
              </a:ext>
            </a:extLst>
          </p:cNvPr>
          <p:cNvPicPr>
            <a:picLocks noChangeAspect="1"/>
          </p:cNvPicPr>
          <p:nvPr/>
        </p:nvPicPr>
        <p:blipFill>
          <a:blip r:embed="rId3"/>
          <a:stretch>
            <a:fillRect/>
          </a:stretch>
        </p:blipFill>
        <p:spPr>
          <a:xfrm>
            <a:off x="2548603" y="142942"/>
            <a:ext cx="5680997" cy="6101391"/>
          </a:xfrm>
          <a:prstGeom prst="rect">
            <a:avLst/>
          </a:prstGeom>
        </p:spPr>
      </p:pic>
      <p:sp>
        <p:nvSpPr>
          <p:cNvPr id="5" name="Textfeld 4">
            <a:extLst>
              <a:ext uri="{FF2B5EF4-FFF2-40B4-BE49-F238E27FC236}">
                <a16:creationId xmlns:a16="http://schemas.microsoft.com/office/drawing/2014/main" id="{D4084B58-112C-1AC3-EBE5-23DA907DB2B4}"/>
              </a:ext>
            </a:extLst>
          </p:cNvPr>
          <p:cNvSpPr txBox="1"/>
          <p:nvPr/>
        </p:nvSpPr>
        <p:spPr>
          <a:xfrm>
            <a:off x="2471056" y="6211669"/>
            <a:ext cx="3984172" cy="646331"/>
          </a:xfrm>
          <a:prstGeom prst="rect">
            <a:avLst/>
          </a:prstGeom>
          <a:noFill/>
        </p:spPr>
        <p:txBody>
          <a:bodyPr wrap="square" rtlCol="0">
            <a:spAutoFit/>
          </a:bodyPr>
          <a:lstStyle/>
          <a:p>
            <a:r>
              <a:rPr lang="de-DE" sz="1200" dirty="0"/>
              <a:t>Quelle: https://www.bamf.de/DE/Themen/AsylFluechtlingsschutz/AblaufAsylverfahrens/</a:t>
            </a:r>
          </a:p>
        </p:txBody>
      </p:sp>
    </p:spTree>
    <p:extLst>
      <p:ext uri="{BB962C8B-B14F-4D97-AF65-F5344CB8AC3E}">
        <p14:creationId xmlns:p14="http://schemas.microsoft.com/office/powerpoint/2010/main" val="196491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6CC4C-694A-3A59-33EE-59FA00AB0C5A}"/>
              </a:ext>
            </a:extLst>
          </p:cNvPr>
          <p:cNvSpPr>
            <a:spLocks noGrp="1"/>
          </p:cNvSpPr>
          <p:nvPr>
            <p:ph type="title"/>
          </p:nvPr>
        </p:nvSpPr>
        <p:spPr>
          <a:xfrm>
            <a:off x="5634887" y="1138036"/>
            <a:ext cx="5543653" cy="1402470"/>
          </a:xfrm>
        </p:spPr>
        <p:txBody>
          <a:bodyPr anchor="t">
            <a:normAutofit/>
          </a:bodyPr>
          <a:lstStyle/>
          <a:p>
            <a:r>
              <a:rPr lang="de-DE" sz="3990" dirty="0">
                <a:solidFill>
                  <a:srgbClr val="51646A"/>
                </a:solidFill>
              </a:rPr>
              <a:t>Zuständige Aufnahmeeinrichtung</a:t>
            </a:r>
          </a:p>
        </p:txBody>
      </p:sp>
      <p:sp>
        <p:nvSpPr>
          <p:cNvPr id="10" name="Rectangle 9">
            <a:extLst>
              <a:ext uri="{FF2B5EF4-FFF2-40B4-BE49-F238E27FC236}">
                <a16:creationId xmlns:a16="http://schemas.microsoft.com/office/drawing/2014/main" id="{AEFBF989-E1E0-41D0-8A4F-A5C3E8193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98720"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10;p20">
            <a:extLst>
              <a:ext uri="{FF2B5EF4-FFF2-40B4-BE49-F238E27FC236}">
                <a16:creationId xmlns:a16="http://schemas.microsoft.com/office/drawing/2014/main" id="{7EAD1B85-350A-7300-181B-7B11D8D96679}"/>
              </a:ext>
            </a:extLst>
          </p:cNvPr>
          <p:cNvPicPr preferRelativeResize="0"/>
          <p:nvPr/>
        </p:nvPicPr>
        <p:blipFill rotWithShape="1">
          <a:blip r:embed="rId3"/>
          <a:stretch/>
        </p:blipFill>
        <p:spPr>
          <a:xfrm>
            <a:off x="746761" y="1180364"/>
            <a:ext cx="3482341" cy="2159051"/>
          </a:xfrm>
          <a:prstGeom prst="rect">
            <a:avLst/>
          </a:prstGeom>
          <a:noFill/>
        </p:spPr>
      </p:pic>
      <p:cxnSp>
        <p:nvCxnSpPr>
          <p:cNvPr id="12" name="Straight Connector 1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02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Google Shape;109;p20">
            <a:extLst>
              <a:ext uri="{FF2B5EF4-FFF2-40B4-BE49-F238E27FC236}">
                <a16:creationId xmlns:a16="http://schemas.microsoft.com/office/drawing/2014/main" id="{39B991C0-9EFE-E082-1D62-CF2F1AF52F72}"/>
              </a:ext>
            </a:extLst>
          </p:cNvPr>
          <p:cNvPicPr preferRelativeResize="0"/>
          <p:nvPr/>
        </p:nvPicPr>
        <p:blipFill rotWithShape="1">
          <a:blip r:embed="rId4"/>
          <a:stretch/>
        </p:blipFill>
        <p:spPr>
          <a:xfrm>
            <a:off x="746761" y="3522305"/>
            <a:ext cx="3482339" cy="2437637"/>
          </a:xfrm>
          <a:prstGeom prst="rect">
            <a:avLst/>
          </a:prstGeom>
          <a:noFill/>
        </p:spPr>
      </p:pic>
      <p:sp>
        <p:nvSpPr>
          <p:cNvPr id="3" name="Inhaltsplatzhalter 2">
            <a:extLst>
              <a:ext uri="{FF2B5EF4-FFF2-40B4-BE49-F238E27FC236}">
                <a16:creationId xmlns:a16="http://schemas.microsoft.com/office/drawing/2014/main" id="{83DABBD1-0815-85A8-DE0C-B6E67B80316E}"/>
              </a:ext>
            </a:extLst>
          </p:cNvPr>
          <p:cNvSpPr>
            <a:spLocks noGrp="1"/>
          </p:cNvSpPr>
          <p:nvPr>
            <p:ph idx="1"/>
          </p:nvPr>
        </p:nvSpPr>
        <p:spPr>
          <a:xfrm>
            <a:off x="5634887" y="2551176"/>
            <a:ext cx="5543653" cy="3591207"/>
          </a:xfrm>
        </p:spPr>
        <p:txBody>
          <a:bodyPr>
            <a:normAutofit/>
          </a:bodyPr>
          <a:lstStyle/>
          <a:p>
            <a:r>
              <a:rPr lang="de-DE" dirty="0"/>
              <a:t>Im Saarland: Lebach</a:t>
            </a:r>
          </a:p>
          <a:p>
            <a:r>
              <a:rPr lang="de-DE" dirty="0"/>
              <a:t>Versorgung und Unterkunft</a:t>
            </a:r>
          </a:p>
          <a:p>
            <a:r>
              <a:rPr lang="de-DE" dirty="0"/>
              <a:t>Information an BAMF oder nächstgelegenes Ankunftszentrum</a:t>
            </a:r>
          </a:p>
          <a:p>
            <a:r>
              <a:rPr lang="de-DE" dirty="0"/>
              <a:t>Existenzsichernde </a:t>
            </a:r>
            <a:r>
              <a:rPr lang="de-DE" u="sng" dirty="0"/>
              <a:t>Sach</a:t>
            </a:r>
            <a:r>
              <a:rPr lang="de-DE" dirty="0"/>
              <a:t>leistungen nach dem AsylbLG (vgl. § 3 II 1 AsylbLG)</a:t>
            </a:r>
          </a:p>
        </p:txBody>
      </p:sp>
    </p:spTree>
    <p:extLst>
      <p:ext uri="{BB962C8B-B14F-4D97-AF65-F5344CB8AC3E}">
        <p14:creationId xmlns:p14="http://schemas.microsoft.com/office/powerpoint/2010/main" val="309853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5F04852-41B0-82B0-EBD6-79C1361F37D5}"/>
              </a:ext>
            </a:extLst>
          </p:cNvPr>
          <p:cNvPicPr>
            <a:picLocks noChangeAspect="1"/>
          </p:cNvPicPr>
          <p:nvPr/>
        </p:nvPicPr>
        <p:blipFill>
          <a:blip r:embed="rId3"/>
          <a:stretch>
            <a:fillRect/>
          </a:stretch>
        </p:blipFill>
        <p:spPr>
          <a:xfrm>
            <a:off x="1469570" y="168672"/>
            <a:ext cx="9669959" cy="5775652"/>
          </a:xfrm>
          <a:prstGeom prst="rect">
            <a:avLst/>
          </a:prstGeom>
        </p:spPr>
      </p:pic>
      <p:sp>
        <p:nvSpPr>
          <p:cNvPr id="2" name="Ellipse 1">
            <a:extLst>
              <a:ext uri="{FF2B5EF4-FFF2-40B4-BE49-F238E27FC236}">
                <a16:creationId xmlns:a16="http://schemas.microsoft.com/office/drawing/2014/main" id="{58A08131-FDD7-8673-F7AB-2D77A14BCF22}"/>
              </a:ext>
            </a:extLst>
          </p:cNvPr>
          <p:cNvSpPr/>
          <p:nvPr/>
        </p:nvSpPr>
        <p:spPr>
          <a:xfrm>
            <a:off x="5069840" y="1076960"/>
            <a:ext cx="1788160" cy="914400"/>
          </a:xfrm>
          <a:prstGeom prst="ellipse">
            <a:avLst/>
          </a:prstGeom>
          <a:noFill/>
          <a:ln w="38100">
            <a:solidFill>
              <a:srgbClr val="FF0000"/>
            </a:solidFill>
          </a:ln>
          <a:effectLst>
            <a:glow rad="228600">
              <a:srgbClr val="FF0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2945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BC7D47C7250CB4E942CB91CE3EF7C53" ma:contentTypeVersion="5" ma:contentTypeDescription="Ein neues Dokument erstellen." ma:contentTypeScope="" ma:versionID="3a7ce2065c25ce895d2e567453423369">
  <xsd:schema xmlns:xsd="http://www.w3.org/2001/XMLSchema" xmlns:xs="http://www.w3.org/2001/XMLSchema" xmlns:p="http://schemas.microsoft.com/office/2006/metadata/properties" xmlns:ns3="fb6e86f4-11d1-44ff-9ebf-c2ed563a2fb7" targetNamespace="http://schemas.microsoft.com/office/2006/metadata/properties" ma:root="true" ma:fieldsID="cbdc678e7fee9f507a37bc98a98f3f8b" ns3:_="">
    <xsd:import namespace="fb6e86f4-11d1-44ff-9ebf-c2ed563a2fb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e86f4-11d1-44ff-9ebf-c2ed563a2f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59FA3B-ABEF-475F-BC2C-2CFBB344A6C8}">
  <ds:schemaRefs>
    <ds:schemaRef ds:uri="http://schemas.microsoft.com/sharepoint/v3/contenttype/forms"/>
  </ds:schemaRefs>
</ds:datastoreItem>
</file>

<file path=customXml/itemProps2.xml><?xml version="1.0" encoding="utf-8"?>
<ds:datastoreItem xmlns:ds="http://schemas.openxmlformats.org/officeDocument/2006/customXml" ds:itemID="{B94A7D1C-47E5-4611-A768-83C76097A0E1}">
  <ds:schemaRefs>
    <ds:schemaRef ds:uri="http://purl.org/dc/terms/"/>
    <ds:schemaRef ds:uri="http://schemas.openxmlformats.org/package/2006/metadata/core-properties"/>
    <ds:schemaRef ds:uri="fb6e86f4-11d1-44ff-9ebf-c2ed563a2fb7"/>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03C2F6D9-91BD-4C04-B5B4-DF91327C5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6e86f4-11d1-44ff-9ebf-c2ed563a2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4298</Words>
  <Application>Microsoft Office PowerPoint</Application>
  <PresentationFormat>Widescreen</PresentationFormat>
  <Paragraphs>446</Paragraphs>
  <Slides>49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Noto Sans Symbols</vt:lpstr>
      <vt:lpstr>Symbol</vt:lpstr>
      <vt:lpstr>Wingdings</vt:lpstr>
      <vt:lpstr>Office</vt:lpstr>
      <vt:lpstr>PowerPoint Presentation</vt:lpstr>
      <vt:lpstr>PowerPoint Presentation</vt:lpstr>
      <vt:lpstr>PowerPoint Presentation</vt:lpstr>
      <vt:lpstr>PowerPoint Presentation</vt:lpstr>
      <vt:lpstr>PowerPoint Presentation</vt:lpstr>
      <vt:lpstr>Erstverteilung der Asylsuchenden</vt:lpstr>
      <vt:lpstr>PowerPoint Presentation</vt:lpstr>
      <vt:lpstr>Zuständige Aufnahmeeinrichtung</vt:lpstr>
      <vt:lpstr>PowerPoint Presentation</vt:lpstr>
      <vt:lpstr>Persönliche Antragstellung</vt:lpstr>
      <vt:lpstr>Folgen des Asylantrags</vt:lpstr>
      <vt:lpstr>PowerPoint Presentation</vt:lpstr>
      <vt:lpstr>Prüfung des Dublin-Verfahrens</vt:lpstr>
      <vt:lpstr>PowerPoint Presentation</vt:lpstr>
      <vt:lpstr>PowerPoint Presentation</vt:lpstr>
      <vt:lpstr>PowerPoint Presentation</vt:lpstr>
      <vt:lpstr>Entscheidung des BAMF</vt:lpstr>
      <vt:lpstr>PowerPoint Presentation</vt:lpstr>
      <vt:lpstr>Entscheidung des BAMF</vt:lpstr>
      <vt:lpstr>Entscheidung des BAMF</vt:lpstr>
      <vt:lpstr>PowerPoint Presentation</vt:lpstr>
      <vt:lpstr>PowerPoint Presentation</vt:lpstr>
      <vt:lpstr>PowerPoint Presentation</vt:lpstr>
      <vt:lpstr>Die Zuerkennung der Flüchtlingseigenschaft § 3 Abs. 1 AsylG</vt:lpstr>
      <vt:lpstr>Prüfung der Flüchtlingseigenschaft</vt:lpstr>
      <vt:lpstr>Verfolgungshandlungen, vgl. § 3a AsylG</vt:lpstr>
      <vt:lpstr>Verfolgungsakteure, vgl. § 3c AsylG</vt:lpstr>
      <vt:lpstr>Beispiele</vt:lpstr>
      <vt:lpstr>„Begründete Furcht“ = Verfolgungsprognose</vt:lpstr>
      <vt:lpstr>Verfolgungsgrund, vgl. § 3b AsylG</vt:lpstr>
      <vt:lpstr>Kein effektiver Rechtsschutz im Herkunftsland, vgl. §§ 3d, 3e AsylG</vt:lpstr>
      <vt:lpstr>Ausschluss- oder Beendigungsgründe, vgl. § 3 Abs. 2, Abs. 3, Abs. 4, §§ 72, 73 AsylG</vt:lpstr>
      <vt:lpstr>Rechtliche Folgen der Flüchtlingsanerkennung</vt:lpstr>
      <vt:lpstr>PowerPoint Presentation</vt:lpstr>
      <vt:lpstr>Die Asylberechtigung Art. 16a GG</vt:lpstr>
      <vt:lpstr>Wichtigste Einschränkung seit 1993:</vt:lpstr>
      <vt:lpstr>Asylberechtigung</vt:lpstr>
      <vt:lpstr>PowerPoint Presentation</vt:lpstr>
      <vt:lpstr>Subsidiärer Schutz, vgl. § 4 AsylG </vt:lpstr>
      <vt:lpstr>Voraussetzungen</vt:lpstr>
      <vt:lpstr>Rechtliche Folgen des subsidiären Schutzes</vt:lpstr>
      <vt:lpstr>PowerPoint Presentation</vt:lpstr>
      <vt:lpstr>Nationale Abschiebeverbote, vgl. § 60 Abs. 5 und § 60 Abs. 7 AufenthG </vt:lpstr>
      <vt:lpstr>Rechtliche Folgen eines Abschiebeverbots</vt:lpstr>
      <vt:lpstr>PowerPoint Presentation</vt:lpstr>
      <vt:lpstr>Wichtigste Inhalte</vt:lpstr>
      <vt:lpstr>Links und Lesehinweise</vt:lpstr>
      <vt:lpstr>Exkurs: Werkzeug für alltägliche Debatten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Jennifer Wassenberg</dc:creator>
  <cp:lastModifiedBy>Ulrich Keßler</cp:lastModifiedBy>
  <cp:revision>4</cp:revision>
  <dcterms:created xsi:type="dcterms:W3CDTF">2023-10-24T06:56:14Z</dcterms:created>
  <dcterms:modified xsi:type="dcterms:W3CDTF">2024-11-22T15:24:15Z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0x0101001BC7D47C7250CB4E942CB91CE3EF7C53</vt:lpwstr>
  </property>
</Properties>
</file>